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703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44" autoAdjust="0"/>
    <p:restoredTop sz="94660"/>
  </p:normalViewPr>
  <p:slideViewPr>
    <p:cSldViewPr>
      <p:cViewPr varScale="1">
        <p:scale>
          <a:sx n="69" d="100"/>
          <a:sy n="69" d="100"/>
        </p:scale>
        <p:origin x="-18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912217-1FDC-4BE6-AB87-8E76E7EADE3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5EDE8CA8-A550-4955-B2A6-5E759ECA0F9A}">
      <dgm:prSet phldrT="[テキスト]" custT="1"/>
      <dgm:spPr>
        <a:solidFill>
          <a:schemeClr val="accent2">
            <a:alpha val="90000"/>
          </a:schemeClr>
        </a:solidFill>
      </dgm:spPr>
      <dgm:t>
        <a:bodyPr/>
        <a:lstStyle/>
        <a:p>
          <a:pPr algn="l"/>
          <a:r>
            <a:rPr kumimoji="1" lang="en-US" altLang="ja-JP" sz="2000" b="1" dirty="0" smtClean="0">
              <a:solidFill>
                <a:schemeClr val="tx1"/>
              </a:solidFill>
            </a:rPr>
            <a:t>Air pollution</a:t>
          </a:r>
          <a:r>
            <a:rPr kumimoji="1" lang="ja-JP" altLang="en-US" sz="1500" dirty="0" smtClean="0">
              <a:solidFill>
                <a:schemeClr val="tx1"/>
              </a:solidFill>
            </a:rPr>
            <a:t>　　　</a:t>
          </a:r>
          <a:endParaRPr kumimoji="1" lang="ja-JP" altLang="en-US" sz="1500" dirty="0">
            <a:solidFill>
              <a:schemeClr val="tx1"/>
            </a:solidFill>
          </a:endParaRPr>
        </a:p>
      </dgm:t>
    </dgm:pt>
    <dgm:pt modelId="{40478231-EC9A-425E-9D10-09A93F3C245C}" type="parTrans" cxnId="{6BAAFB1A-0184-4C9A-920A-DF93870F7EE9}">
      <dgm:prSet/>
      <dgm:spPr/>
      <dgm:t>
        <a:bodyPr/>
        <a:lstStyle/>
        <a:p>
          <a:endParaRPr kumimoji="1" lang="ja-JP" altLang="en-US"/>
        </a:p>
      </dgm:t>
    </dgm:pt>
    <dgm:pt modelId="{02653B9E-56E7-44A0-AE76-51C0A7BD37AB}" type="sibTrans" cxnId="{6BAAFB1A-0184-4C9A-920A-DF93870F7EE9}">
      <dgm:prSet/>
      <dgm:spPr/>
      <dgm:t>
        <a:bodyPr/>
        <a:lstStyle/>
        <a:p>
          <a:endParaRPr kumimoji="1" lang="ja-JP" altLang="en-US"/>
        </a:p>
      </dgm:t>
    </dgm:pt>
    <dgm:pt modelId="{50C42765-BE97-480E-B072-6188897F5BE4}">
      <dgm:prSet phldrT="[テキスト]" custT="1"/>
      <dgm:spPr/>
      <dgm:t>
        <a:bodyPr/>
        <a:lstStyle/>
        <a:p>
          <a:r>
            <a:rPr kumimoji="1" lang="en-US" altLang="ja-JP" sz="1600" dirty="0" smtClean="0">
              <a:latin typeface="+mn-lt"/>
            </a:rPr>
            <a:t>Construction of highly efficient coal-fired power plants, installation of power generation systems equipped with flue gas desulfurization equipment</a:t>
          </a:r>
          <a:endParaRPr kumimoji="1" lang="ja-JP" altLang="en-US" sz="1600" dirty="0">
            <a:latin typeface="+mn-lt"/>
          </a:endParaRPr>
        </a:p>
      </dgm:t>
    </dgm:pt>
    <dgm:pt modelId="{500B0BCB-56C5-4636-A78D-02B795683803}" type="parTrans" cxnId="{2164D343-7F75-49F8-A5F8-C60C9A7E619A}">
      <dgm:prSet/>
      <dgm:spPr/>
      <dgm:t>
        <a:bodyPr/>
        <a:lstStyle/>
        <a:p>
          <a:endParaRPr kumimoji="1" lang="ja-JP" altLang="en-US"/>
        </a:p>
      </dgm:t>
    </dgm:pt>
    <dgm:pt modelId="{3DBC650D-F89E-4112-9BCC-621FF711DB50}" type="sibTrans" cxnId="{2164D343-7F75-49F8-A5F8-C60C9A7E619A}">
      <dgm:prSet/>
      <dgm:spPr/>
      <dgm:t>
        <a:bodyPr/>
        <a:lstStyle/>
        <a:p>
          <a:endParaRPr kumimoji="1" lang="ja-JP" altLang="en-US"/>
        </a:p>
      </dgm:t>
    </dgm:pt>
    <dgm:pt modelId="{37BB9417-ABBC-494E-BB1C-7A1A1C66722A}">
      <dgm:prSet phldrT="[テキスト]" custT="1"/>
      <dgm:spPr/>
      <dgm:t>
        <a:bodyPr/>
        <a:lstStyle/>
        <a:p>
          <a:r>
            <a:rPr kumimoji="1" lang="en-US" altLang="ja-JP" sz="1600" dirty="0" smtClean="0"/>
            <a:t>Construction and repair of sewage systems, assistance to local governments in drawing up wastewater management plans</a:t>
          </a:r>
          <a:endParaRPr kumimoji="1" lang="ja-JP" altLang="en-US" sz="1600" dirty="0"/>
        </a:p>
      </dgm:t>
    </dgm:pt>
    <dgm:pt modelId="{AC880017-81BE-4688-9A43-B6C5D212926D}" type="parTrans" cxnId="{89430677-0CE4-4C29-8688-0CA831AD41AF}">
      <dgm:prSet/>
      <dgm:spPr/>
      <dgm:t>
        <a:bodyPr/>
        <a:lstStyle/>
        <a:p>
          <a:endParaRPr kumimoji="1" lang="ja-JP" altLang="en-US"/>
        </a:p>
      </dgm:t>
    </dgm:pt>
    <dgm:pt modelId="{47643E3D-982C-4E3B-BD5C-D4E8EB4FBD0B}" type="sibTrans" cxnId="{89430677-0CE4-4C29-8688-0CA831AD41AF}">
      <dgm:prSet/>
      <dgm:spPr/>
      <dgm:t>
        <a:bodyPr/>
        <a:lstStyle/>
        <a:p>
          <a:endParaRPr kumimoji="1" lang="ja-JP" altLang="en-US"/>
        </a:p>
      </dgm:t>
    </dgm:pt>
    <dgm:pt modelId="{1FFC27C2-E596-4BA4-BD08-5A37E996CDC2}">
      <dgm:prSet phldrT="[テキスト]" custT="1"/>
      <dgm:spPr>
        <a:solidFill>
          <a:schemeClr val="accent3">
            <a:alpha val="90000"/>
          </a:schemeClr>
        </a:solidFill>
      </dgm:spPr>
      <dgm:t>
        <a:bodyPr/>
        <a:lstStyle/>
        <a:p>
          <a:pPr algn="l"/>
          <a:r>
            <a:rPr kumimoji="1" lang="en-US" altLang="ja-JP" sz="1800" b="1" dirty="0" smtClean="0">
              <a:solidFill>
                <a:schemeClr val="tx1"/>
              </a:solidFill>
            </a:rPr>
            <a:t>Waste management</a:t>
          </a:r>
          <a:endParaRPr kumimoji="1" lang="ja-JP" altLang="en-US" sz="1800" b="1" dirty="0">
            <a:solidFill>
              <a:schemeClr val="tx1"/>
            </a:solidFill>
          </a:endParaRPr>
        </a:p>
      </dgm:t>
    </dgm:pt>
    <dgm:pt modelId="{33BE2511-F622-4910-92FC-B0DF4003B655}" type="parTrans" cxnId="{BE9FB7D1-A027-4F69-8861-7740CA66BC9E}">
      <dgm:prSet/>
      <dgm:spPr/>
      <dgm:t>
        <a:bodyPr/>
        <a:lstStyle/>
        <a:p>
          <a:endParaRPr kumimoji="1" lang="ja-JP" altLang="en-US"/>
        </a:p>
      </dgm:t>
    </dgm:pt>
    <dgm:pt modelId="{534012BB-9019-43C6-AADA-5AF16A983F25}" type="sibTrans" cxnId="{BE9FB7D1-A027-4F69-8861-7740CA66BC9E}">
      <dgm:prSet/>
      <dgm:spPr/>
      <dgm:t>
        <a:bodyPr/>
        <a:lstStyle/>
        <a:p>
          <a:endParaRPr kumimoji="1" lang="ja-JP" altLang="en-US"/>
        </a:p>
      </dgm:t>
    </dgm:pt>
    <dgm:pt modelId="{796D9193-A300-49B3-B86F-BE0C922DDC57}">
      <dgm:prSet phldrT="[テキスト]" custT="1"/>
      <dgm:spPr/>
      <dgm:t>
        <a:bodyPr/>
        <a:lstStyle/>
        <a:p>
          <a:r>
            <a:rPr kumimoji="1" lang="en-US" altLang="ja-JP" sz="1600" dirty="0" smtClean="0"/>
            <a:t>Construction of incineration facilities, promotion of power generation and recycling projects using wastes, assistance to local governments in drawing up waste management plans</a:t>
          </a:r>
          <a:endParaRPr kumimoji="1" lang="ja-JP" altLang="en-US" sz="1600" dirty="0"/>
        </a:p>
      </dgm:t>
    </dgm:pt>
    <dgm:pt modelId="{378FA4E7-839B-451A-99AD-5BAC9A6CE5B5}" type="parTrans" cxnId="{B0DEE78C-B4D9-4CB8-BD28-50282F3EDC30}">
      <dgm:prSet/>
      <dgm:spPr/>
      <dgm:t>
        <a:bodyPr/>
        <a:lstStyle/>
        <a:p>
          <a:endParaRPr kumimoji="1" lang="ja-JP" altLang="en-US"/>
        </a:p>
      </dgm:t>
    </dgm:pt>
    <dgm:pt modelId="{1B26F22A-85EC-4111-865B-E6D9D22B8AE3}" type="sibTrans" cxnId="{B0DEE78C-B4D9-4CB8-BD28-50282F3EDC30}">
      <dgm:prSet/>
      <dgm:spPr/>
      <dgm:t>
        <a:bodyPr/>
        <a:lstStyle/>
        <a:p>
          <a:endParaRPr kumimoji="1" lang="ja-JP" altLang="en-US"/>
        </a:p>
      </dgm:t>
    </dgm:pt>
    <dgm:pt modelId="{0F1A83DD-A3AA-44C6-BCC6-43CCF8C9E7E9}">
      <dgm:prSet phldrT="[テキスト]" custT="1"/>
      <dgm:spPr>
        <a:solidFill>
          <a:schemeClr val="accent4">
            <a:alpha val="90000"/>
          </a:schemeClr>
        </a:solidFill>
      </dgm:spPr>
      <dgm:t>
        <a:bodyPr/>
        <a:lstStyle/>
        <a:p>
          <a:pPr algn="l"/>
          <a:r>
            <a:rPr kumimoji="1" lang="en-US" altLang="ja-JP" sz="1800" b="1" dirty="0" smtClean="0">
              <a:solidFill>
                <a:schemeClr val="tx1"/>
              </a:solidFill>
            </a:rPr>
            <a:t>Water pollution</a:t>
          </a:r>
          <a:endParaRPr kumimoji="1" lang="ja-JP" altLang="en-US" sz="1500" b="1" dirty="0">
            <a:solidFill>
              <a:schemeClr val="tx1"/>
            </a:solidFill>
          </a:endParaRPr>
        </a:p>
      </dgm:t>
    </dgm:pt>
    <dgm:pt modelId="{47542E52-38FF-4F67-BA3C-9C42483F9825}" type="sibTrans" cxnId="{162399A4-8CED-4416-9D2E-85A55E28244C}">
      <dgm:prSet/>
      <dgm:spPr/>
      <dgm:t>
        <a:bodyPr/>
        <a:lstStyle/>
        <a:p>
          <a:endParaRPr kumimoji="1" lang="ja-JP" altLang="en-US"/>
        </a:p>
      </dgm:t>
    </dgm:pt>
    <dgm:pt modelId="{6BB524A0-FBDF-4FF9-B4F9-113D1A6CD7BA}" type="parTrans" cxnId="{162399A4-8CED-4416-9D2E-85A55E28244C}">
      <dgm:prSet/>
      <dgm:spPr/>
      <dgm:t>
        <a:bodyPr/>
        <a:lstStyle/>
        <a:p>
          <a:endParaRPr kumimoji="1" lang="ja-JP" altLang="en-US"/>
        </a:p>
      </dgm:t>
    </dgm:pt>
    <dgm:pt modelId="{E728966A-85D5-4A1D-B2A1-6501B94F44DA}" type="pres">
      <dgm:prSet presAssocID="{BD912217-1FDC-4BE6-AB87-8E76E7EADE3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73D5A3F6-F776-4B1D-87BC-70B65A021C2D}" type="pres">
      <dgm:prSet presAssocID="{5EDE8CA8-A550-4955-B2A6-5E759ECA0F9A}" presName="linNode" presStyleCnt="0"/>
      <dgm:spPr/>
    </dgm:pt>
    <dgm:pt modelId="{3FFCCAC0-5FC0-4BD6-9D70-B2280AB1DC0C}" type="pres">
      <dgm:prSet presAssocID="{5EDE8CA8-A550-4955-B2A6-5E759ECA0F9A}" presName="parentText" presStyleLbl="node1" presStyleIdx="0" presStyleCnt="3" custScaleX="47643" custLinFactNeighborX="-1075" custLinFactNeighborY="10931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3529500-47AC-48EB-95DE-05AF35D1945F}" type="pres">
      <dgm:prSet presAssocID="{5EDE8CA8-A550-4955-B2A6-5E759ECA0F9A}" presName="descendantText" presStyleLbl="alignAccFollowNode1" presStyleIdx="0" presStyleCnt="3" custScaleX="123194" custLinFactNeighborX="-1132" custLinFactNeighborY="282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2A187B2-1C95-4887-8F99-03366466A183}" type="pres">
      <dgm:prSet presAssocID="{02653B9E-56E7-44A0-AE76-51C0A7BD37AB}" presName="sp" presStyleCnt="0"/>
      <dgm:spPr/>
    </dgm:pt>
    <dgm:pt modelId="{B44D83E6-E3F7-491A-8F5D-63E211791823}" type="pres">
      <dgm:prSet presAssocID="{0F1A83DD-A3AA-44C6-BCC6-43CCF8C9E7E9}" presName="linNode" presStyleCnt="0"/>
      <dgm:spPr/>
    </dgm:pt>
    <dgm:pt modelId="{C7D1DAA4-D094-4F80-9D36-58FD33F2E32B}" type="pres">
      <dgm:prSet presAssocID="{0F1A83DD-A3AA-44C6-BCC6-43CCF8C9E7E9}" presName="parentText" presStyleLbl="node1" presStyleIdx="1" presStyleCnt="3" custScaleX="47471" custLinFactNeighborX="-1284" custLinFactNeighborY="5671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B8D33EA-2987-4AC3-92A8-7B63803E04BF}" type="pres">
      <dgm:prSet presAssocID="{0F1A83DD-A3AA-44C6-BCC6-43CCF8C9E7E9}" presName="descendantText" presStyleLbl="alignAccFollowNode1" presStyleIdx="1" presStyleCnt="3" custScaleX="122716" custScaleY="108997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856AF6A-F479-4B2A-92D2-1331F676F0DA}" type="pres">
      <dgm:prSet presAssocID="{47542E52-38FF-4F67-BA3C-9C42483F9825}" presName="sp" presStyleCnt="0"/>
      <dgm:spPr/>
    </dgm:pt>
    <dgm:pt modelId="{330191DC-3094-4F37-A1EC-8C593E4E4616}" type="pres">
      <dgm:prSet presAssocID="{1FFC27C2-E596-4BA4-BD08-5A37E996CDC2}" presName="linNode" presStyleCnt="0"/>
      <dgm:spPr/>
    </dgm:pt>
    <dgm:pt modelId="{00096F7B-1A14-4362-8066-4E4522B35A04}" type="pres">
      <dgm:prSet presAssocID="{1FFC27C2-E596-4BA4-BD08-5A37E996CDC2}" presName="parentText" presStyleLbl="node1" presStyleIdx="2" presStyleCnt="3" custScaleX="47470" custLinFactNeighborX="-1284" custLinFactNeighborY="411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03EB8C3-9E3B-430A-B808-03E76E4F6CEB}" type="pres">
      <dgm:prSet presAssocID="{1FFC27C2-E596-4BA4-BD08-5A37E996CDC2}" presName="descendantText" presStyleLbl="alignAccFollowNode1" presStyleIdx="2" presStyleCnt="3" custScaleX="123291" custScaleY="172738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6BAAFB1A-0184-4C9A-920A-DF93870F7EE9}" srcId="{BD912217-1FDC-4BE6-AB87-8E76E7EADE39}" destId="{5EDE8CA8-A550-4955-B2A6-5E759ECA0F9A}" srcOrd="0" destOrd="0" parTransId="{40478231-EC9A-425E-9D10-09A93F3C245C}" sibTransId="{02653B9E-56E7-44A0-AE76-51C0A7BD37AB}"/>
    <dgm:cxn modelId="{89430677-0CE4-4C29-8688-0CA831AD41AF}" srcId="{0F1A83DD-A3AA-44C6-BCC6-43CCF8C9E7E9}" destId="{37BB9417-ABBC-494E-BB1C-7A1A1C66722A}" srcOrd="0" destOrd="0" parTransId="{AC880017-81BE-4688-9A43-B6C5D212926D}" sibTransId="{47643E3D-982C-4E3B-BD5C-D4E8EB4FBD0B}"/>
    <dgm:cxn modelId="{3F41E750-66A5-49C8-9178-FA0246CF6C15}" type="presOf" srcId="{BD912217-1FDC-4BE6-AB87-8E76E7EADE39}" destId="{E728966A-85D5-4A1D-B2A1-6501B94F44DA}" srcOrd="0" destOrd="0" presId="urn:microsoft.com/office/officeart/2005/8/layout/vList5"/>
    <dgm:cxn modelId="{BE9FB7D1-A027-4F69-8861-7740CA66BC9E}" srcId="{BD912217-1FDC-4BE6-AB87-8E76E7EADE39}" destId="{1FFC27C2-E596-4BA4-BD08-5A37E996CDC2}" srcOrd="2" destOrd="0" parTransId="{33BE2511-F622-4910-92FC-B0DF4003B655}" sibTransId="{534012BB-9019-43C6-AADA-5AF16A983F25}"/>
    <dgm:cxn modelId="{4BF87D59-EC6A-494A-A217-E05764C6140A}" type="presOf" srcId="{5EDE8CA8-A550-4955-B2A6-5E759ECA0F9A}" destId="{3FFCCAC0-5FC0-4BD6-9D70-B2280AB1DC0C}" srcOrd="0" destOrd="0" presId="urn:microsoft.com/office/officeart/2005/8/layout/vList5"/>
    <dgm:cxn modelId="{2164D343-7F75-49F8-A5F8-C60C9A7E619A}" srcId="{5EDE8CA8-A550-4955-B2A6-5E759ECA0F9A}" destId="{50C42765-BE97-480E-B072-6188897F5BE4}" srcOrd="0" destOrd="0" parTransId="{500B0BCB-56C5-4636-A78D-02B795683803}" sibTransId="{3DBC650D-F89E-4112-9BCC-621FF711DB50}"/>
    <dgm:cxn modelId="{1CAF1E30-B03F-452F-A771-D54A778E407F}" type="presOf" srcId="{796D9193-A300-49B3-B86F-BE0C922DDC57}" destId="{403EB8C3-9E3B-430A-B808-03E76E4F6CEB}" srcOrd="0" destOrd="0" presId="urn:microsoft.com/office/officeart/2005/8/layout/vList5"/>
    <dgm:cxn modelId="{162399A4-8CED-4416-9D2E-85A55E28244C}" srcId="{BD912217-1FDC-4BE6-AB87-8E76E7EADE39}" destId="{0F1A83DD-A3AA-44C6-BCC6-43CCF8C9E7E9}" srcOrd="1" destOrd="0" parTransId="{6BB524A0-FBDF-4FF9-B4F9-113D1A6CD7BA}" sibTransId="{47542E52-38FF-4F67-BA3C-9C42483F9825}"/>
    <dgm:cxn modelId="{B0DEE78C-B4D9-4CB8-BD28-50282F3EDC30}" srcId="{1FFC27C2-E596-4BA4-BD08-5A37E996CDC2}" destId="{796D9193-A300-49B3-B86F-BE0C922DDC57}" srcOrd="0" destOrd="0" parTransId="{378FA4E7-839B-451A-99AD-5BAC9A6CE5B5}" sibTransId="{1B26F22A-85EC-4111-865B-E6D9D22B8AE3}"/>
    <dgm:cxn modelId="{05E73804-1BAC-4710-8C07-50FEDDB01D27}" type="presOf" srcId="{37BB9417-ABBC-494E-BB1C-7A1A1C66722A}" destId="{BB8D33EA-2987-4AC3-92A8-7B63803E04BF}" srcOrd="0" destOrd="0" presId="urn:microsoft.com/office/officeart/2005/8/layout/vList5"/>
    <dgm:cxn modelId="{836CFEC6-1D82-4019-872F-A0A7DCB0A210}" type="presOf" srcId="{1FFC27C2-E596-4BA4-BD08-5A37E996CDC2}" destId="{00096F7B-1A14-4362-8066-4E4522B35A04}" srcOrd="0" destOrd="0" presId="urn:microsoft.com/office/officeart/2005/8/layout/vList5"/>
    <dgm:cxn modelId="{3E66A2D1-4BD1-4689-91E5-5FFDD6257DB6}" type="presOf" srcId="{50C42765-BE97-480E-B072-6188897F5BE4}" destId="{03529500-47AC-48EB-95DE-05AF35D1945F}" srcOrd="0" destOrd="0" presId="urn:microsoft.com/office/officeart/2005/8/layout/vList5"/>
    <dgm:cxn modelId="{88043FC3-B07D-49F2-831D-67ABABBAC667}" type="presOf" srcId="{0F1A83DD-A3AA-44C6-BCC6-43CCF8C9E7E9}" destId="{C7D1DAA4-D094-4F80-9D36-58FD33F2E32B}" srcOrd="0" destOrd="0" presId="urn:microsoft.com/office/officeart/2005/8/layout/vList5"/>
    <dgm:cxn modelId="{8659553B-1473-4D72-8616-687D92B542D4}" type="presParOf" srcId="{E728966A-85D5-4A1D-B2A1-6501B94F44DA}" destId="{73D5A3F6-F776-4B1D-87BC-70B65A021C2D}" srcOrd="0" destOrd="0" presId="urn:microsoft.com/office/officeart/2005/8/layout/vList5"/>
    <dgm:cxn modelId="{B01D4CB5-202E-41A7-8340-E00E1DC8B1C6}" type="presParOf" srcId="{73D5A3F6-F776-4B1D-87BC-70B65A021C2D}" destId="{3FFCCAC0-5FC0-4BD6-9D70-B2280AB1DC0C}" srcOrd="0" destOrd="0" presId="urn:microsoft.com/office/officeart/2005/8/layout/vList5"/>
    <dgm:cxn modelId="{854F0CE2-3C93-44D9-8536-3280E6F511BF}" type="presParOf" srcId="{73D5A3F6-F776-4B1D-87BC-70B65A021C2D}" destId="{03529500-47AC-48EB-95DE-05AF35D1945F}" srcOrd="1" destOrd="0" presId="urn:microsoft.com/office/officeart/2005/8/layout/vList5"/>
    <dgm:cxn modelId="{C55C545C-BFD2-4830-B873-3FACF1D3A45B}" type="presParOf" srcId="{E728966A-85D5-4A1D-B2A1-6501B94F44DA}" destId="{82A187B2-1C95-4887-8F99-03366466A183}" srcOrd="1" destOrd="0" presId="urn:microsoft.com/office/officeart/2005/8/layout/vList5"/>
    <dgm:cxn modelId="{36C9E102-1F02-4DD7-95C4-D0EC12F13D88}" type="presParOf" srcId="{E728966A-85D5-4A1D-B2A1-6501B94F44DA}" destId="{B44D83E6-E3F7-491A-8F5D-63E211791823}" srcOrd="2" destOrd="0" presId="urn:microsoft.com/office/officeart/2005/8/layout/vList5"/>
    <dgm:cxn modelId="{7CE92BF4-B84B-424D-886B-FC36D8391356}" type="presParOf" srcId="{B44D83E6-E3F7-491A-8F5D-63E211791823}" destId="{C7D1DAA4-D094-4F80-9D36-58FD33F2E32B}" srcOrd="0" destOrd="0" presId="urn:microsoft.com/office/officeart/2005/8/layout/vList5"/>
    <dgm:cxn modelId="{07C542D7-C4B0-4B23-B523-F1EAF6C76654}" type="presParOf" srcId="{B44D83E6-E3F7-491A-8F5D-63E211791823}" destId="{BB8D33EA-2987-4AC3-92A8-7B63803E04BF}" srcOrd="1" destOrd="0" presId="urn:microsoft.com/office/officeart/2005/8/layout/vList5"/>
    <dgm:cxn modelId="{32047B31-60DD-47D6-9B2C-5C0489BFF2B3}" type="presParOf" srcId="{E728966A-85D5-4A1D-B2A1-6501B94F44DA}" destId="{6856AF6A-F479-4B2A-92D2-1331F676F0DA}" srcOrd="3" destOrd="0" presId="urn:microsoft.com/office/officeart/2005/8/layout/vList5"/>
    <dgm:cxn modelId="{7F00B70D-21F7-434D-AD86-50695512D45A}" type="presParOf" srcId="{E728966A-85D5-4A1D-B2A1-6501B94F44DA}" destId="{330191DC-3094-4F37-A1EC-8C593E4E4616}" srcOrd="4" destOrd="0" presId="urn:microsoft.com/office/officeart/2005/8/layout/vList5"/>
    <dgm:cxn modelId="{8FD312AB-A1A6-4E98-A512-2848572C5F47}" type="presParOf" srcId="{330191DC-3094-4F37-A1EC-8C593E4E4616}" destId="{00096F7B-1A14-4362-8066-4E4522B35A04}" srcOrd="0" destOrd="0" presId="urn:microsoft.com/office/officeart/2005/8/layout/vList5"/>
    <dgm:cxn modelId="{18ECA5B0-CCDF-4566-BCBC-BE6AABD6CE7C}" type="presParOf" srcId="{330191DC-3094-4F37-A1EC-8C593E4E4616}" destId="{403EB8C3-9E3B-430A-B808-03E76E4F6CE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3529500-47AC-48EB-95DE-05AF35D1945F}">
      <dsp:nvSpPr>
        <dsp:cNvPr id="0" name=""/>
        <dsp:cNvSpPr/>
      </dsp:nvSpPr>
      <dsp:spPr>
        <a:xfrm rot="5400000">
          <a:off x="5007741" y="-3263593"/>
          <a:ext cx="413483" cy="706797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1600" kern="1200" dirty="0" smtClean="0">
              <a:latin typeface="+mn-lt"/>
            </a:rPr>
            <a:t>Construction of highly efficient coal-fired power plants, installation of power generation systems equipped with flue gas desulfurization equipment</a:t>
          </a:r>
          <a:endParaRPr kumimoji="1" lang="ja-JP" altLang="en-US" sz="1600" kern="1200" dirty="0">
            <a:latin typeface="+mn-lt"/>
          </a:endParaRPr>
        </a:p>
      </dsp:txBody>
      <dsp:txXfrm rot="5400000">
        <a:off x="5007741" y="-3263593"/>
        <a:ext cx="413483" cy="7067975"/>
      </dsp:txXfrm>
    </dsp:sp>
    <dsp:sp modelId="{3FFCCAC0-5FC0-4BD6-9D70-B2280AB1DC0C}">
      <dsp:nvSpPr>
        <dsp:cNvPr id="0" name=""/>
        <dsp:cNvSpPr/>
      </dsp:nvSpPr>
      <dsp:spPr>
        <a:xfrm>
          <a:off x="117809" y="56778"/>
          <a:ext cx="1537542" cy="516854"/>
        </a:xfrm>
        <a:prstGeom prst="round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000" b="1" kern="1200" dirty="0" smtClean="0">
              <a:solidFill>
                <a:schemeClr val="tx1"/>
              </a:solidFill>
            </a:rPr>
            <a:t>Air pollution</a:t>
          </a:r>
          <a:r>
            <a:rPr kumimoji="1" lang="ja-JP" altLang="en-US" sz="1500" kern="1200" dirty="0" smtClean="0">
              <a:solidFill>
                <a:schemeClr val="tx1"/>
              </a:solidFill>
            </a:rPr>
            <a:t>　　　</a:t>
          </a:r>
          <a:endParaRPr kumimoji="1" lang="ja-JP" altLang="en-US" sz="1500" kern="1200" dirty="0">
            <a:solidFill>
              <a:schemeClr val="tx1"/>
            </a:solidFill>
          </a:endParaRPr>
        </a:p>
      </dsp:txBody>
      <dsp:txXfrm>
        <a:off x="117809" y="56778"/>
        <a:ext cx="1537542" cy="516854"/>
      </dsp:txXfrm>
    </dsp:sp>
    <dsp:sp modelId="{BB8D33EA-2987-4AC3-92A8-7B63803E04BF}">
      <dsp:nvSpPr>
        <dsp:cNvPr id="0" name=""/>
        <dsp:cNvSpPr/>
      </dsp:nvSpPr>
      <dsp:spPr>
        <a:xfrm rot="5400000">
          <a:off x="5006410" y="-2718869"/>
          <a:ext cx="450684" cy="704055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1600" kern="1200" dirty="0" smtClean="0"/>
            <a:t>Construction and repair of sewage systems, assistance to local governments in drawing up wastewater management plans</a:t>
          </a:r>
          <a:endParaRPr kumimoji="1" lang="ja-JP" altLang="en-US" sz="1600" kern="1200" dirty="0"/>
        </a:p>
      </dsp:txBody>
      <dsp:txXfrm rot="5400000">
        <a:off x="5006410" y="-2718869"/>
        <a:ext cx="450684" cy="7040551"/>
      </dsp:txXfrm>
    </dsp:sp>
    <dsp:sp modelId="{C7D1DAA4-D094-4F80-9D36-58FD33F2E32B}">
      <dsp:nvSpPr>
        <dsp:cNvPr id="0" name=""/>
        <dsp:cNvSpPr/>
      </dsp:nvSpPr>
      <dsp:spPr>
        <a:xfrm>
          <a:off x="105818" y="572289"/>
          <a:ext cx="1531991" cy="516854"/>
        </a:xfrm>
        <a:prstGeom prst="roundRect">
          <a:avLst/>
        </a:prstGeom>
        <a:solidFill>
          <a:schemeClr val="accent4"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800" b="1" kern="1200" dirty="0" smtClean="0">
              <a:solidFill>
                <a:schemeClr val="tx1"/>
              </a:solidFill>
            </a:rPr>
            <a:t>Water pollution</a:t>
          </a:r>
          <a:endParaRPr kumimoji="1" lang="ja-JP" altLang="en-US" sz="1500" b="1" kern="1200" dirty="0">
            <a:solidFill>
              <a:schemeClr val="tx1"/>
            </a:solidFill>
          </a:endParaRPr>
        </a:p>
      </dsp:txBody>
      <dsp:txXfrm>
        <a:off x="105818" y="572289"/>
        <a:ext cx="1531991" cy="516854"/>
      </dsp:txXfrm>
    </dsp:sp>
    <dsp:sp modelId="{403EB8C3-9E3B-430A-B808-03E76E4F6CEB}">
      <dsp:nvSpPr>
        <dsp:cNvPr id="0" name=""/>
        <dsp:cNvSpPr/>
      </dsp:nvSpPr>
      <dsp:spPr>
        <a:xfrm rot="5400000">
          <a:off x="4886143" y="-2090519"/>
          <a:ext cx="714243" cy="70666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en-US" altLang="ja-JP" sz="1600" kern="1200" dirty="0" smtClean="0"/>
            <a:t>Construction of incineration facilities, promotion of power generation and recycling projects using wastes, assistance to local governments in drawing up waste management plans</a:t>
          </a:r>
          <a:endParaRPr kumimoji="1" lang="ja-JP" altLang="en-US" sz="1600" kern="1200" dirty="0"/>
        </a:p>
      </dsp:txBody>
      <dsp:txXfrm rot="5400000">
        <a:off x="4886143" y="-2090519"/>
        <a:ext cx="714243" cy="7066632"/>
      </dsp:txXfrm>
    </dsp:sp>
    <dsp:sp modelId="{00096F7B-1A14-4362-8066-4E4522B35A04}">
      <dsp:nvSpPr>
        <dsp:cNvPr id="0" name=""/>
        <dsp:cNvSpPr/>
      </dsp:nvSpPr>
      <dsp:spPr>
        <a:xfrm>
          <a:off x="105890" y="1186494"/>
          <a:ext cx="1530463" cy="516854"/>
        </a:xfrm>
        <a:prstGeom prst="roundRect">
          <a:avLst/>
        </a:prstGeom>
        <a:solidFill>
          <a:schemeClr val="accent3">
            <a:alpha val="9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800" b="1" kern="1200" dirty="0" smtClean="0">
              <a:solidFill>
                <a:schemeClr val="tx1"/>
              </a:solidFill>
            </a:rPr>
            <a:t>Waste management</a:t>
          </a:r>
          <a:endParaRPr kumimoji="1" lang="ja-JP" altLang="en-US" sz="1800" b="1" kern="1200" dirty="0">
            <a:solidFill>
              <a:schemeClr val="tx1"/>
            </a:solidFill>
          </a:endParaRPr>
        </a:p>
      </dsp:txBody>
      <dsp:txXfrm>
        <a:off x="105890" y="1186494"/>
        <a:ext cx="1530463" cy="5168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17F76E2-AF07-4BA8-B951-27E380DD8086}" type="datetimeFigureOut">
              <a:rPr lang="ja-JP" altLang="en-US"/>
              <a:pPr>
                <a:defRPr/>
              </a:pPr>
              <a:t>2013/10/25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1650962-D65F-4210-BB03-574B53E474F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27036-9A7A-47BD-97DE-5464A3033CBB}" type="datetimeFigureOut">
              <a:rPr lang="ja-JP" altLang="en-US"/>
              <a:pPr>
                <a:defRPr/>
              </a:pPr>
              <a:t>2013/10/25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EE67B-5CF9-436F-9581-8ECE526F3EDC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AD079-1142-4B4F-B6EF-B1D84B094D15}" type="datetimeFigureOut">
              <a:rPr lang="ja-JP" altLang="en-US"/>
              <a:pPr>
                <a:defRPr/>
              </a:pPr>
              <a:t>2013/10/25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BC634-3AF3-42F9-9B4A-BF43FD9338A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5550-C8A3-4806-BC15-B4EC3A6B1C4D}" type="datetimeFigureOut">
              <a:rPr lang="ja-JP" altLang="en-US"/>
              <a:pPr>
                <a:defRPr/>
              </a:pPr>
              <a:t>2013/10/25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6831A-4AB7-4397-8E18-284675AC5F4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26080-ECC8-4FEA-A0D1-DFF5F32DC5B2}" type="datetimeFigureOut">
              <a:rPr lang="ja-JP" altLang="en-US"/>
              <a:pPr>
                <a:defRPr/>
              </a:pPr>
              <a:t>2013/10/25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77BC1-52DC-428B-B335-AA29E69E4A8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6E4B8-A8B5-4806-965D-8C2439968567}" type="datetimeFigureOut">
              <a:rPr lang="ja-JP" altLang="en-US"/>
              <a:pPr>
                <a:defRPr/>
              </a:pPr>
              <a:t>2013/10/25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839DA-D20B-40B1-8D86-E3E41CD222B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A2CF0-02FD-4850-8DCC-A6BE82E5F704}" type="datetimeFigureOut">
              <a:rPr lang="ja-JP" altLang="en-US"/>
              <a:pPr>
                <a:defRPr/>
              </a:pPr>
              <a:t>2013/10/25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F2582-C766-4B47-B123-B8637B451DB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29499-3365-4C2F-9CE2-2E2A87B19532}" type="datetimeFigureOut">
              <a:rPr lang="ja-JP" altLang="en-US"/>
              <a:pPr>
                <a:defRPr/>
              </a:pPr>
              <a:t>2013/10/25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022099-1EDF-4828-8541-C18C52C7E3E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3BB38-B688-41DE-B092-861C84C09721}" type="datetimeFigureOut">
              <a:rPr lang="ja-JP" altLang="en-US"/>
              <a:pPr>
                <a:defRPr/>
              </a:pPr>
              <a:t>2013/10/25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84956-A6F7-438E-A5B3-AFFC4EBDD0B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C346C-6FEA-46BE-AC11-58029AE54C59}" type="datetimeFigureOut">
              <a:rPr lang="ja-JP" altLang="en-US"/>
              <a:pPr>
                <a:defRPr/>
              </a:pPr>
              <a:t>2013/10/25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3BE79-B32D-433D-A223-03B218ABBCE8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32AAD-FED4-4B25-9C3D-668CE8B6C09F}" type="datetimeFigureOut">
              <a:rPr lang="ja-JP" altLang="en-US"/>
              <a:pPr>
                <a:defRPr/>
              </a:pPr>
              <a:t>2013/10/25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EE717-903C-4DED-990B-28DB2327984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9137-0339-47F0-BD51-E3E596DD16E2}" type="datetimeFigureOut">
              <a:rPr lang="ja-JP" altLang="en-US"/>
              <a:pPr>
                <a:defRPr/>
              </a:pPr>
              <a:t>2013/10/25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91F1A-6626-4C18-B65D-AFD2E8A591D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40CFB40-A9F2-4A33-B600-6186A58CB450}" type="datetimeFigureOut">
              <a:rPr lang="ja-JP" altLang="en-US"/>
              <a:pPr>
                <a:defRPr/>
              </a:pPr>
              <a:t>2013/10/25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962A59D-8E42-408D-AB2D-949A45ED152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/>
          <p:cNvSpPr txBox="1"/>
          <p:nvPr/>
        </p:nvSpPr>
        <p:spPr>
          <a:xfrm>
            <a:off x="107950" y="5934075"/>
            <a:ext cx="9036050" cy="923925"/>
          </a:xfrm>
          <a:prstGeom prst="rect">
            <a:avLst/>
          </a:prstGeom>
          <a:noFill/>
          <a:ln w="34925"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en-US" altLang="ja-JP" sz="200" dirty="0">
              <a:latin typeface="+mj-ea"/>
              <a:ea typeface="+mj-ea"/>
              <a:cs typeface="Times New Roman" pitchFamily="18" charset="0"/>
            </a:endParaRPr>
          </a:p>
          <a:p>
            <a:pPr>
              <a:defRPr/>
            </a:pPr>
            <a:endParaRPr lang="en-US" altLang="ja-JP" sz="200" dirty="0">
              <a:latin typeface="+mj-ea"/>
              <a:ea typeface="+mj-ea"/>
              <a:cs typeface="Times New Roman" pitchFamily="18" charset="0"/>
            </a:endParaRPr>
          </a:p>
          <a:p>
            <a:pPr>
              <a:lnSpc>
                <a:spcPts val="2000"/>
              </a:lnSpc>
              <a:defRPr/>
            </a:pPr>
            <a:r>
              <a:rPr lang="en-US" altLang="ja-JP" sz="1700" dirty="0">
                <a:latin typeface="+mj-lt"/>
                <a:ea typeface="+mj-ea"/>
                <a:cs typeface="Times New Roman" pitchFamily="18" charset="0"/>
              </a:rPr>
              <a:t>Japan will </a:t>
            </a:r>
            <a:r>
              <a:rPr lang="en-US" altLang="ja-JP" sz="1700" b="1" u="sng" dirty="0">
                <a:solidFill>
                  <a:srgbClr val="FF0000"/>
                </a:solidFill>
                <a:latin typeface="+mj-lt"/>
                <a:ea typeface="+mj-ea"/>
                <a:cs typeface="Times New Roman" pitchFamily="18" charset="0"/>
              </a:rPr>
              <a:t>launch a capacity building program</a:t>
            </a:r>
            <a:r>
              <a:rPr lang="en-US" altLang="ja-JP" sz="1700" dirty="0">
                <a:latin typeface="+mj-lt"/>
                <a:ea typeface="+mj-ea"/>
                <a:cs typeface="Times New Roman" pitchFamily="18" charset="0"/>
              </a:rPr>
              <a:t>, specially designed for mercury pollution prevention </a:t>
            </a:r>
          </a:p>
          <a:p>
            <a:pPr>
              <a:lnSpc>
                <a:spcPts val="2000"/>
              </a:lnSpc>
              <a:defRPr/>
            </a:pPr>
            <a:r>
              <a:rPr lang="en-US" altLang="ja-JP" sz="1600" dirty="0">
                <a:latin typeface="+mj-lt"/>
                <a:ea typeface="+mj-ea"/>
                <a:cs typeface="Times New Roman" pitchFamily="18" charset="0"/>
              </a:rPr>
              <a:t>(</a:t>
            </a:r>
            <a:r>
              <a:rPr lang="en-US" altLang="ja-JP" sz="1600" dirty="0">
                <a:solidFill>
                  <a:srgbClr val="FF0000"/>
                </a:solidFill>
                <a:latin typeface="+mj-lt"/>
                <a:ea typeface="+mj-ea"/>
                <a:cs typeface="Times New Roman" pitchFamily="18" charset="0"/>
              </a:rPr>
              <a:t>3</a:t>
            </a:r>
            <a:r>
              <a:rPr lang="en-US" altLang="ja-JP" sz="1600" dirty="0">
                <a:latin typeface="+mj-lt"/>
                <a:ea typeface="+mj-ea"/>
                <a:cs typeface="Times New Roman" pitchFamily="18" charset="0"/>
              </a:rPr>
              <a:t> years’ </a:t>
            </a:r>
            <a:r>
              <a:rPr lang="en-US" altLang="ja-JP" sz="1600" dirty="0">
                <a:solidFill>
                  <a:srgbClr val="FF0000"/>
                </a:solidFill>
                <a:latin typeface="+mj-lt"/>
                <a:ea typeface="+mj-ea"/>
                <a:cs typeface="Times New Roman" pitchFamily="18" charset="0"/>
              </a:rPr>
              <a:t>JICA Group training course</a:t>
            </a:r>
            <a:r>
              <a:rPr lang="en-US" altLang="ja-JP" sz="1600" dirty="0">
                <a:latin typeface="+mj-lt"/>
                <a:ea typeface="+mj-ea"/>
                <a:cs typeface="Times New Roman" pitchFamily="18" charset="0"/>
              </a:rPr>
              <a:t>. Sharing lessons learned from </a:t>
            </a:r>
            <a:r>
              <a:rPr lang="en-US" altLang="ja-JP" sz="1600" dirty="0" err="1">
                <a:latin typeface="+mj-lt"/>
                <a:ea typeface="+mj-ea"/>
                <a:cs typeface="Times New Roman" pitchFamily="18" charset="0"/>
              </a:rPr>
              <a:t>Minamata</a:t>
            </a:r>
            <a:r>
              <a:rPr lang="en-US" altLang="ja-JP" sz="1600" dirty="0">
                <a:latin typeface="+mj-lt"/>
                <a:ea typeface="+mj-ea"/>
                <a:cs typeface="Times New Roman" pitchFamily="18" charset="0"/>
              </a:rPr>
              <a:t> disease experience, sharing Japan’s knowledge to tackle mercury pollution, assisting developing countries in ratifying the Convention.)</a:t>
            </a: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1403350" y="0"/>
            <a:ext cx="8064500" cy="1152525"/>
          </a:xfrm>
          <a:prstGeom prst="rect">
            <a:avLst/>
          </a:prstGeom>
          <a:solidFill>
            <a:schemeClr val="bg1">
              <a:alpha val="10000"/>
            </a:schemeClr>
          </a:solidFill>
          <a:ln w="25400" cmpd="sng">
            <a:noFill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" dirty="0">
              <a:latin typeface="+mn-lt"/>
              <a:ea typeface="+mj-ea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" dirty="0">
              <a:latin typeface="+mn-lt"/>
              <a:ea typeface="+mj-ea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" dirty="0">
              <a:latin typeface="+mn-lt"/>
              <a:ea typeface="+mj-ea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" dirty="0">
              <a:latin typeface="+mn-lt"/>
              <a:ea typeface="+mj-ea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7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Diplomatic Conference on </a:t>
            </a:r>
            <a:r>
              <a:rPr lang="en-US" altLang="ja-JP" sz="2700" b="1" dirty="0" err="1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Minamata</a:t>
            </a:r>
            <a:r>
              <a:rPr lang="en-US" altLang="ja-JP" sz="2700" b="1" dirty="0"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Convention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>
                <a:latin typeface="+mn-lt"/>
                <a:ea typeface="+mj-ea"/>
                <a:cs typeface="Times New Roman" pitchFamily="18" charset="0"/>
              </a:rPr>
              <a:t>Japan’s Assistance to Developing countries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800" dirty="0">
              <a:latin typeface="+mn-lt"/>
              <a:ea typeface="+mj-ea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800" dirty="0">
              <a:latin typeface="+mn-lt"/>
              <a:ea typeface="+mj-ea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800" dirty="0">
              <a:latin typeface="+mn-lt"/>
              <a:ea typeface="+mj-ea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800" dirty="0">
              <a:latin typeface="+mn-lt"/>
              <a:ea typeface="+mj-ea"/>
              <a:cs typeface="Times New Roman" pitchFamily="18" charset="0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07950" y="1341438"/>
            <a:ext cx="9036050" cy="1439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altLang="ja-JP" sz="200" dirty="0">
              <a:solidFill>
                <a:schemeClr val="tx1"/>
              </a:solidFill>
              <a:ea typeface="Arial Unicode MS" pitchFamily="50" charset="-128"/>
              <a:cs typeface="Arial Unicode MS" pitchFamily="50" charset="-128"/>
            </a:endParaRPr>
          </a:p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altLang="ja-JP" sz="2000" dirty="0">
                <a:solidFill>
                  <a:schemeClr val="tx1"/>
                </a:solidFill>
                <a:ea typeface="Arial Unicode MS" pitchFamily="50" charset="-128"/>
                <a:cs typeface="Arial Unicode MS" pitchFamily="50" charset="-128"/>
              </a:rPr>
              <a:t>Support developing countries to tackle their environmental challenges</a:t>
            </a:r>
          </a:p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altLang="ja-JP" sz="2000" dirty="0">
                <a:solidFill>
                  <a:schemeClr val="tx1"/>
                </a:solidFill>
                <a:ea typeface="Arial Unicode MS" pitchFamily="50" charset="-128"/>
                <a:cs typeface="Arial Unicode MS" pitchFamily="50" charset="-128"/>
              </a:rPr>
              <a:t>Promote “Human Security”, one of the main agenda of Japanese foreign policy, which focuses on each and every individual    </a:t>
            </a:r>
          </a:p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altLang="ja-JP" sz="2000" dirty="0">
                <a:solidFill>
                  <a:schemeClr val="tx1"/>
                </a:solidFill>
                <a:ea typeface="Arial Unicode MS" pitchFamily="50" charset="-128"/>
                <a:cs typeface="Arial Unicode MS" pitchFamily="50" charset="-128"/>
              </a:rPr>
              <a:t>Utilize technologies which Japan has developed to overcome environmental</a:t>
            </a:r>
          </a:p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dirty="0">
                <a:solidFill>
                  <a:schemeClr val="tx1"/>
                </a:solidFill>
                <a:ea typeface="Arial Unicode MS" pitchFamily="50" charset="-128"/>
                <a:cs typeface="Arial Unicode MS" pitchFamily="50" charset="-128"/>
              </a:rPr>
              <a:t>pollution over the past years</a:t>
            </a:r>
          </a:p>
        </p:txBody>
      </p:sp>
      <p:pic>
        <p:nvPicPr>
          <p:cNvPr id="2053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7950" y="0"/>
            <a:ext cx="1576388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Conector reto 19"/>
          <p:cNvCxnSpPr/>
          <p:nvPr/>
        </p:nvCxnSpPr>
        <p:spPr>
          <a:xfrm>
            <a:off x="1403350" y="115888"/>
            <a:ext cx="7848600" cy="0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8"/>
          <p:cNvCxnSpPr/>
          <p:nvPr/>
        </p:nvCxnSpPr>
        <p:spPr>
          <a:xfrm>
            <a:off x="1403350" y="1052513"/>
            <a:ext cx="9286875" cy="1587"/>
          </a:xfrm>
          <a:prstGeom prst="line">
            <a:avLst/>
          </a:prstGeom>
          <a:ln w="762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107950" y="3068638"/>
            <a:ext cx="9036050" cy="2520950"/>
          </a:xfrm>
          <a:prstGeom prst="rect">
            <a:avLst/>
          </a:prstGeom>
          <a:noFill/>
          <a:ln>
            <a:solidFill>
              <a:srgbClr val="06703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" dirty="0">
              <a:solidFill>
                <a:schemeClr val="tx1"/>
              </a:solidFill>
              <a:latin typeface="+mj-ea"/>
              <a:ea typeface="+mj-ea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" dirty="0">
              <a:solidFill>
                <a:schemeClr val="tx1"/>
              </a:solidFill>
              <a:latin typeface="+mj-ea"/>
              <a:ea typeface="+mj-ea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" dirty="0">
              <a:solidFill>
                <a:schemeClr val="tx1"/>
              </a:solidFill>
              <a:latin typeface="+mj-ea"/>
              <a:ea typeface="+mj-ea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" dirty="0">
              <a:solidFill>
                <a:schemeClr val="tx1"/>
              </a:solidFill>
              <a:latin typeface="+mj-ea"/>
              <a:ea typeface="+mj-ea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" dirty="0">
              <a:solidFill>
                <a:schemeClr val="tx1"/>
              </a:solidFill>
              <a:latin typeface="+mj-ea"/>
              <a:ea typeface="+mj-ea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" dirty="0">
              <a:solidFill>
                <a:schemeClr val="tx1"/>
              </a:solidFill>
              <a:latin typeface="+mj-ea"/>
              <a:ea typeface="+mj-ea"/>
              <a:cs typeface="Times New Roman" pitchFamily="18" charset="0"/>
            </a:endParaRPr>
          </a:p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" dirty="0">
              <a:solidFill>
                <a:schemeClr val="tx1"/>
              </a:solidFill>
              <a:latin typeface="+mj-ea"/>
              <a:ea typeface="+mj-ea"/>
              <a:cs typeface="Times New Roman" pitchFamily="18" charset="0"/>
            </a:endParaRPr>
          </a:p>
          <a:p>
            <a:pPr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dirty="0">
                <a:solidFill>
                  <a:schemeClr val="tx1"/>
                </a:solidFill>
                <a:ea typeface="+mj-ea"/>
                <a:cs typeface="Times New Roman" pitchFamily="18" charset="0"/>
              </a:rPr>
              <a:t>Japan will provide </a:t>
            </a:r>
            <a:r>
              <a:rPr lang="en-US" altLang="ja-JP" sz="2000" b="1" u="sng" dirty="0">
                <a:solidFill>
                  <a:srgbClr val="FF0000"/>
                </a:solidFill>
                <a:ea typeface="+mj-ea"/>
                <a:cs typeface="Times New Roman" pitchFamily="18" charset="0"/>
              </a:rPr>
              <a:t>USD 2 billion of ODA in total </a:t>
            </a:r>
            <a:r>
              <a:rPr lang="en-US" altLang="ja-JP" sz="2000" dirty="0">
                <a:solidFill>
                  <a:schemeClr val="tx1"/>
                </a:solidFill>
                <a:ea typeface="+mj-ea"/>
                <a:cs typeface="Times New Roman" pitchFamily="18" charset="0"/>
              </a:rPr>
              <a:t>over the </a:t>
            </a:r>
            <a:r>
              <a:rPr lang="en-US" altLang="ja-JP" sz="2000" u="sng" dirty="0">
                <a:solidFill>
                  <a:srgbClr val="FF0000"/>
                </a:solidFill>
                <a:ea typeface="+mj-ea"/>
                <a:cs typeface="Times New Roman" pitchFamily="18" charset="0"/>
              </a:rPr>
              <a:t>next 3 years </a:t>
            </a:r>
            <a:r>
              <a:rPr lang="en-US" altLang="ja-JP" sz="2000" dirty="0">
                <a:solidFill>
                  <a:schemeClr val="tx1"/>
                </a:solidFill>
                <a:ea typeface="+mj-ea"/>
                <a:cs typeface="Times New Roman" pitchFamily="18" charset="0"/>
              </a:rPr>
              <a:t>in the following </a:t>
            </a:r>
            <a:r>
              <a:rPr lang="en-US" altLang="ja-JP" sz="2000" dirty="0">
                <a:solidFill>
                  <a:srgbClr val="FF0000"/>
                </a:solidFill>
                <a:ea typeface="+mj-ea"/>
                <a:cs typeface="Times New Roman" pitchFamily="18" charset="0"/>
              </a:rPr>
              <a:t>3</a:t>
            </a:r>
            <a:r>
              <a:rPr lang="en-US" altLang="ja-JP" sz="2000" dirty="0">
                <a:solidFill>
                  <a:schemeClr val="tx1"/>
                </a:solidFill>
                <a:ea typeface="+mj-ea"/>
                <a:cs typeface="Times New Roman" pitchFamily="18" charset="0"/>
              </a:rPr>
              <a:t> areas to support developing countries in tackling environmental pollution.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chemeClr val="tx1"/>
              </a:solidFill>
              <a:ea typeface="ＭＳ ゴシック" pitchFamily="49" charset="-128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chemeClr val="tx1"/>
              </a:solidFill>
              <a:ea typeface="ＭＳ ゴシック" pitchFamily="49" charset="-128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chemeClr val="tx1"/>
              </a:solidFill>
              <a:ea typeface="ＭＳ ゴシック" pitchFamily="49" charset="-128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chemeClr val="tx1"/>
              </a:solidFill>
              <a:ea typeface="ＭＳ ゴシック" pitchFamily="49" charset="-128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chemeClr val="tx1"/>
              </a:solidFill>
              <a:ea typeface="ＭＳ ゴシック" pitchFamily="49" charset="-128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chemeClr val="tx1"/>
              </a:solidFill>
              <a:ea typeface="ＭＳ ゴシック" pitchFamily="49" charset="-128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2000" dirty="0">
              <a:solidFill>
                <a:schemeClr val="tx1"/>
              </a:solidFill>
              <a:ea typeface="ＭＳ ゴシック" pitchFamily="49" charset="-128"/>
              <a:cs typeface="Times New Roman" pitchFamily="18" charset="0"/>
            </a:endParaRPr>
          </a:p>
        </p:txBody>
      </p:sp>
      <p:graphicFrame>
        <p:nvGraphicFramePr>
          <p:cNvPr id="33" name="図表 32"/>
          <p:cNvGraphicFramePr/>
          <p:nvPr/>
        </p:nvGraphicFramePr>
        <p:xfrm>
          <a:off x="179512" y="3717032"/>
          <a:ext cx="8964488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5" name="上リボン 34"/>
          <p:cNvSpPr/>
          <p:nvPr/>
        </p:nvSpPr>
        <p:spPr>
          <a:xfrm>
            <a:off x="0" y="1196975"/>
            <a:ext cx="2160588" cy="288925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/>
              <a:t>Basic Policy</a:t>
            </a:r>
            <a:endParaRPr lang="ja-JP" altLang="en-US" b="1" dirty="0"/>
          </a:p>
        </p:txBody>
      </p:sp>
      <p:sp>
        <p:nvSpPr>
          <p:cNvPr id="12" name="上リボン 11"/>
          <p:cNvSpPr/>
          <p:nvPr/>
        </p:nvSpPr>
        <p:spPr>
          <a:xfrm>
            <a:off x="0" y="2852738"/>
            <a:ext cx="3419475" cy="360362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/>
              <a:t>Concrete measures  </a:t>
            </a:r>
            <a:r>
              <a:rPr lang="ja-JP" altLang="en-US" b="1" dirty="0"/>
              <a:t>①</a:t>
            </a:r>
          </a:p>
        </p:txBody>
      </p:sp>
      <p:sp>
        <p:nvSpPr>
          <p:cNvPr id="18" name="上リボン 17"/>
          <p:cNvSpPr/>
          <p:nvPr/>
        </p:nvSpPr>
        <p:spPr>
          <a:xfrm>
            <a:off x="0" y="5661025"/>
            <a:ext cx="3419475" cy="360363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b="1" dirty="0"/>
              <a:t>Concrete measures </a:t>
            </a:r>
            <a:r>
              <a:rPr lang="ja-JP" altLang="en-US" b="1" dirty="0"/>
              <a:t>②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6099</TotalTime>
  <Words>205</Words>
  <Application>Microsoft Office PowerPoint</Application>
  <PresentationFormat>画面に合わせる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情報通信課</dc:creator>
  <cp:lastModifiedBy>情報通信課</cp:lastModifiedBy>
  <cp:revision>333</cp:revision>
  <dcterms:created xsi:type="dcterms:W3CDTF">2010-10-16T08:48:57Z</dcterms:created>
  <dcterms:modified xsi:type="dcterms:W3CDTF">2013-10-25T14:16:21Z</dcterms:modified>
</cp:coreProperties>
</file>