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8"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kumimoji="1" lang="es-ES" altLang="ja-JP" smtClean="0"/>
              <a:t>Haga clic para modificar el estilo de título del patrón</a:t>
            </a:r>
            <a:endParaRPr kumimoji="1" lang="ja-JP" alt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s-ES" altLang="ja-JP" smtClean="0"/>
              <a:t>Haga clic para modificar el estilo de subtítulo del patrón</a:t>
            </a:r>
            <a:endParaRPr kumimoji="1" lang="ja-JP" altLang="en-US"/>
          </a:p>
        </p:txBody>
      </p:sp>
      <p:sp>
        <p:nvSpPr>
          <p:cNvPr id="4" name="3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224649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1739637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987939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p:txBody>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196221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s-ES" altLang="ja-JP" smtClean="0"/>
              <a:t>Haga clic para modificar el estilo de texto del patrón</a:t>
            </a:r>
          </a:p>
        </p:txBody>
      </p:sp>
      <p:sp>
        <p:nvSpPr>
          <p:cNvPr id="4" name="3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102983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2210068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7" name="6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8" name="7 Marcador de pie de página"/>
          <p:cNvSpPr>
            <a:spLocks noGrp="1"/>
          </p:cNvSpPr>
          <p:nvPr>
            <p:ph type="ftr" sz="quarter" idx="11"/>
          </p:nvPr>
        </p:nvSpPr>
        <p:spPr/>
        <p:txBody>
          <a:bodyPr/>
          <a:lstStyle/>
          <a:p>
            <a:endParaRPr kumimoji="1" lang="ja-JP" altLang="en-US"/>
          </a:p>
        </p:txBody>
      </p:sp>
      <p:sp>
        <p:nvSpPr>
          <p:cNvPr id="9" name="8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1639085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4" name="3 Marcador de pie de página"/>
          <p:cNvSpPr>
            <a:spLocks noGrp="1"/>
          </p:cNvSpPr>
          <p:nvPr>
            <p:ph type="ftr" sz="quarter" idx="11"/>
          </p:nvPr>
        </p:nvSpPr>
        <p:spPr/>
        <p:txBody>
          <a:bodyPr/>
          <a:lstStyle/>
          <a:p>
            <a:endParaRPr kumimoji="1" lang="ja-JP" altLang="en-US"/>
          </a:p>
        </p:txBody>
      </p:sp>
      <p:sp>
        <p:nvSpPr>
          <p:cNvPr id="5" name="4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898039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3" name="2 Marcador de pie de página"/>
          <p:cNvSpPr>
            <a:spLocks noGrp="1"/>
          </p:cNvSpPr>
          <p:nvPr>
            <p:ph type="ftr" sz="quarter" idx="11"/>
          </p:nvPr>
        </p:nvSpPr>
        <p:spPr/>
        <p:txBody>
          <a:bodyPr/>
          <a:lstStyle/>
          <a:p>
            <a:endParaRPr kumimoji="1" lang="ja-JP" altLang="en-US"/>
          </a:p>
        </p:txBody>
      </p:sp>
      <p:sp>
        <p:nvSpPr>
          <p:cNvPr id="4" name="3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1921487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3941056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C7BD1CF0-A9B0-432B-BE1A-E668F719F967}"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93552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D1CF0-A9B0-432B-BE1A-E668F719F967}" type="datetimeFigureOut">
              <a:rPr kumimoji="1" lang="ja-JP" altLang="en-US" smtClean="0"/>
              <a:t>2017/1/20</a:t>
            </a:fld>
            <a:endParaRPr kumimoji="1" lang="ja-JP" alt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8E30A-F1B7-453C-A3FC-211F79EC91CD}" type="slidenum">
              <a:rPr kumimoji="1" lang="ja-JP" altLang="en-US" smtClean="0"/>
              <a:t>‹Nº›</a:t>
            </a:fld>
            <a:endParaRPr kumimoji="1" lang="ja-JP" altLang="en-US"/>
          </a:p>
        </p:txBody>
      </p:sp>
    </p:spTree>
    <p:extLst>
      <p:ext uri="{BB962C8B-B14F-4D97-AF65-F5344CB8AC3E}">
        <p14:creationId xmlns:p14="http://schemas.microsoft.com/office/powerpoint/2010/main" val="180501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6 Marcador de contenido"/>
          <p:cNvSpPr txBox="1">
            <a:spLocks/>
          </p:cNvSpPr>
          <p:nvPr/>
        </p:nvSpPr>
        <p:spPr bwMode="auto">
          <a:xfrm>
            <a:off x="4357688" y="785813"/>
            <a:ext cx="4572000" cy="5072062"/>
          </a:xfrm>
          <a:prstGeom prst="rect">
            <a:avLst/>
          </a:prstGeom>
          <a:noFill/>
          <a:ln w="9525">
            <a:noFill/>
            <a:miter lim="800000"/>
            <a:headEnd/>
            <a:tailEnd/>
          </a:ln>
        </p:spPr>
        <p:txBody>
          <a:bodyPr/>
          <a:lstStyle/>
          <a:p>
            <a:pPr marL="342900" indent="-342900" algn="ctr">
              <a:spcBef>
                <a:spcPct val="20000"/>
              </a:spcBef>
              <a:buFont typeface="Arial" charset="0"/>
              <a:buNone/>
              <a:defRPr/>
            </a:pPr>
            <a:r>
              <a:rPr lang="ja-JP" altLang="es-EC" sz="1100" dirty="0">
                <a:solidFill>
                  <a:srgbClr val="002060"/>
                </a:solidFill>
                <a:latin typeface="Meiryo UI" pitchFamily="50" charset="-128"/>
                <a:ea typeface="Meiryo UI" pitchFamily="50" charset="-128"/>
                <a:cs typeface="Meiryo UI" pitchFamily="50" charset="-128"/>
              </a:rPr>
              <a:t>供与額</a:t>
            </a:r>
            <a:r>
              <a:rPr lang="en-US" altLang="es-EC" sz="1100" dirty="0" smtClean="0">
                <a:solidFill>
                  <a:srgbClr val="002060"/>
                </a:solidFill>
                <a:latin typeface="Meiryo UI" pitchFamily="50" charset="-128"/>
                <a:ea typeface="Meiryo UI" pitchFamily="50" charset="-128"/>
                <a:cs typeface="Meiryo UI" pitchFamily="50" charset="-128"/>
              </a:rPr>
              <a:t>:</a:t>
            </a:r>
            <a:r>
              <a:rPr lang="ja-JP" altLang="en-US" sz="1100">
                <a:solidFill>
                  <a:srgbClr val="002060"/>
                </a:solidFill>
                <a:latin typeface="Meiryo UI" pitchFamily="50" charset="-128"/>
                <a:ea typeface="Meiryo UI" pitchFamily="50" charset="-128"/>
                <a:cs typeface="Meiryo UI" pitchFamily="50" charset="-128"/>
              </a:rPr>
              <a:t>　</a:t>
            </a:r>
            <a:r>
              <a:rPr lang="en-US" altLang="ja-JP" sz="1100" smtClean="0">
                <a:solidFill>
                  <a:srgbClr val="002060"/>
                </a:solidFill>
                <a:latin typeface="Meiryo UI" pitchFamily="50" charset="-128"/>
                <a:ea typeface="Meiryo UI" pitchFamily="50" charset="-128"/>
                <a:cs typeface="Meiryo UI" pitchFamily="50" charset="-128"/>
              </a:rPr>
              <a:t>9,</a:t>
            </a:r>
            <a:r>
              <a:rPr lang="es-EC" altLang="ja-JP" sz="1100" smtClean="0">
                <a:solidFill>
                  <a:srgbClr val="002060"/>
                </a:solidFill>
                <a:latin typeface="Meiryo UI" pitchFamily="50" charset="-128"/>
                <a:ea typeface="Meiryo UI" pitchFamily="50" charset="-128"/>
                <a:cs typeface="Meiryo UI" pitchFamily="50" charset="-128"/>
              </a:rPr>
              <a:t>824</a:t>
            </a:r>
            <a:r>
              <a:rPr lang="en-US" altLang="ja-JP" sz="1100" smtClean="0">
                <a:solidFill>
                  <a:srgbClr val="002060"/>
                </a:solidFill>
                <a:latin typeface="Meiryo UI" pitchFamily="50" charset="-128"/>
                <a:ea typeface="Meiryo UI" pitchFamily="50" charset="-128"/>
                <a:cs typeface="Meiryo UI" pitchFamily="50" charset="-128"/>
              </a:rPr>
              <a:t>,</a:t>
            </a:r>
            <a:r>
              <a:rPr lang="es-EC" altLang="ja-JP" sz="1100" smtClean="0">
                <a:solidFill>
                  <a:srgbClr val="002060"/>
                </a:solidFill>
                <a:latin typeface="Meiryo UI" pitchFamily="50" charset="-128"/>
                <a:ea typeface="Meiryo UI" pitchFamily="50" charset="-128"/>
                <a:cs typeface="Meiryo UI" pitchFamily="50" charset="-128"/>
              </a:rPr>
              <a:t>160</a:t>
            </a:r>
            <a:r>
              <a:rPr lang="ja-JP" altLang="en-US" sz="1100" dirty="0" smtClean="0">
                <a:solidFill>
                  <a:srgbClr val="002060"/>
                </a:solidFill>
                <a:latin typeface="Meiryo UI" pitchFamily="50" charset="-128"/>
                <a:ea typeface="Meiryo UI" pitchFamily="50" charset="-128"/>
                <a:cs typeface="Meiryo UI" pitchFamily="50" charset="-128"/>
              </a:rPr>
              <a:t>円</a:t>
            </a:r>
            <a:endParaRPr lang="es-EC" altLang="es-EC" sz="1100" dirty="0">
              <a:solidFill>
                <a:srgbClr val="002060"/>
              </a:solidFill>
              <a:latin typeface="Meiryo UI" pitchFamily="50" charset="-128"/>
              <a:ea typeface="Meiryo UI" pitchFamily="50" charset="-128"/>
              <a:cs typeface="Meiryo UI" pitchFamily="50" charset="-128"/>
            </a:endParaRPr>
          </a:p>
          <a:p>
            <a:pPr marL="342900" indent="-342900" algn="ctr">
              <a:spcBef>
                <a:spcPct val="20000"/>
              </a:spcBef>
              <a:buFont typeface="Arial" charset="0"/>
              <a:buNone/>
              <a:defRPr/>
            </a:pPr>
            <a:r>
              <a:rPr lang="ja-JP" altLang="es-EC" sz="1100" dirty="0">
                <a:solidFill>
                  <a:srgbClr val="000066"/>
                </a:solidFill>
                <a:latin typeface="Meiryo UI" pitchFamily="34" charset="-128"/>
                <a:ea typeface="Meiryo UI" pitchFamily="34" charset="-128"/>
                <a:cs typeface="Meiryo UI" pitchFamily="34" charset="-128"/>
              </a:rPr>
              <a:t>贈与契約締結日</a:t>
            </a:r>
            <a:r>
              <a:rPr lang="en-US" altLang="es-EC" sz="1100" dirty="0" smtClean="0">
                <a:solidFill>
                  <a:srgbClr val="000066"/>
                </a:solidFill>
                <a:latin typeface="Meiryo UI" pitchFamily="34" charset="-128"/>
                <a:ea typeface="Meiryo UI" pitchFamily="34" charset="-128"/>
                <a:cs typeface="Meiryo UI" pitchFamily="34" charset="-128"/>
              </a:rPr>
              <a:t>:</a:t>
            </a:r>
            <a:r>
              <a:rPr lang="ja-JP" altLang="en-US" sz="1100" dirty="0" smtClean="0">
                <a:solidFill>
                  <a:srgbClr val="000066"/>
                </a:solidFill>
                <a:latin typeface="Meiryo UI" pitchFamily="34" charset="-128"/>
                <a:ea typeface="Meiryo UI" pitchFamily="34" charset="-128"/>
                <a:cs typeface="Meiryo UI" pitchFamily="34" charset="-128"/>
              </a:rPr>
              <a:t> </a:t>
            </a:r>
            <a:r>
              <a:rPr lang="en-US" altLang="ja-JP" sz="1100" dirty="0" smtClean="0">
                <a:solidFill>
                  <a:srgbClr val="000066"/>
                </a:solidFill>
                <a:latin typeface="Meiryo UI" pitchFamily="34" charset="-128"/>
                <a:ea typeface="Meiryo UI" pitchFamily="34" charset="-128"/>
                <a:cs typeface="Meiryo UI" pitchFamily="34" charset="-128"/>
              </a:rPr>
              <a:t>2016</a:t>
            </a:r>
            <a:r>
              <a:rPr lang="ja-JP" altLang="es-EC" sz="1100" dirty="0" smtClean="0">
                <a:solidFill>
                  <a:srgbClr val="000066"/>
                </a:solidFill>
                <a:latin typeface="Meiryo UI" pitchFamily="34" charset="-128"/>
                <a:ea typeface="Meiryo UI" pitchFamily="34" charset="-128"/>
                <a:cs typeface="Meiryo UI" pitchFamily="34" charset="-128"/>
              </a:rPr>
              <a:t>年</a:t>
            </a:r>
            <a:r>
              <a:rPr lang="en-US" altLang="ja-JP" sz="1100" dirty="0" smtClean="0">
                <a:solidFill>
                  <a:srgbClr val="000066"/>
                </a:solidFill>
                <a:latin typeface="Meiryo UI" pitchFamily="34" charset="-128"/>
                <a:ea typeface="Meiryo UI" pitchFamily="34" charset="-128"/>
                <a:cs typeface="Meiryo UI" pitchFamily="34" charset="-128"/>
              </a:rPr>
              <a:t>1</a:t>
            </a:r>
            <a:r>
              <a:rPr lang="es-ES" altLang="ja-JP" sz="1100" dirty="0" smtClean="0">
                <a:solidFill>
                  <a:srgbClr val="000066"/>
                </a:solidFill>
                <a:latin typeface="Meiryo UI" pitchFamily="34" charset="-128"/>
                <a:ea typeface="Meiryo UI" pitchFamily="34" charset="-128"/>
                <a:cs typeface="Meiryo UI" pitchFamily="34" charset="-128"/>
              </a:rPr>
              <a:t>0</a:t>
            </a:r>
            <a:r>
              <a:rPr lang="ja-JP" altLang="es-EC" sz="1100" dirty="0" smtClean="0">
                <a:solidFill>
                  <a:srgbClr val="000066"/>
                </a:solidFill>
                <a:latin typeface="Meiryo UI" pitchFamily="34" charset="-128"/>
                <a:ea typeface="Meiryo UI" pitchFamily="34" charset="-128"/>
                <a:cs typeface="Meiryo UI" pitchFamily="34" charset="-128"/>
              </a:rPr>
              <a:t>月</a:t>
            </a:r>
            <a:r>
              <a:rPr lang="es-ES" altLang="ja-JP" sz="1100" dirty="0" smtClean="0">
                <a:solidFill>
                  <a:srgbClr val="000066"/>
                </a:solidFill>
                <a:latin typeface="Meiryo UI" pitchFamily="34" charset="-128"/>
                <a:ea typeface="Meiryo UI" pitchFamily="34" charset="-128"/>
                <a:cs typeface="Meiryo UI" pitchFamily="34" charset="-128"/>
              </a:rPr>
              <a:t>2</a:t>
            </a:r>
            <a:r>
              <a:rPr lang="es-EC" altLang="ja-JP" sz="1100" dirty="0" smtClean="0">
                <a:solidFill>
                  <a:srgbClr val="000066"/>
                </a:solidFill>
                <a:latin typeface="Meiryo UI" pitchFamily="34" charset="-128"/>
                <a:ea typeface="Meiryo UI" pitchFamily="34" charset="-128"/>
                <a:cs typeface="Meiryo UI" pitchFamily="34" charset="-128"/>
              </a:rPr>
              <a:t>6</a:t>
            </a:r>
            <a:r>
              <a:rPr lang="ja-JP" altLang="es-EC" sz="1100" dirty="0" smtClean="0">
                <a:solidFill>
                  <a:srgbClr val="000066"/>
                </a:solidFill>
                <a:latin typeface="Meiryo UI" pitchFamily="34" charset="-128"/>
                <a:ea typeface="Meiryo UI" pitchFamily="34" charset="-128"/>
                <a:cs typeface="Meiryo UI" pitchFamily="34" charset="-128"/>
              </a:rPr>
              <a:t>日</a:t>
            </a:r>
            <a:endParaRPr lang="es-EC" altLang="es-EC" sz="1100" dirty="0">
              <a:solidFill>
                <a:srgbClr val="000066"/>
              </a:solidFill>
              <a:latin typeface="Meiryo UI" pitchFamily="34" charset="-128"/>
              <a:ea typeface="Meiryo UI" pitchFamily="34" charset="-128"/>
              <a:cs typeface="Meiryo UI" pitchFamily="34" charset="-128"/>
            </a:endParaRPr>
          </a:p>
          <a:p>
            <a:pPr marL="342900" indent="-342900" algn="ctr" fontAlgn="auto">
              <a:spcBef>
                <a:spcPct val="20000"/>
              </a:spcBef>
              <a:spcAft>
                <a:spcPts val="0"/>
              </a:spcAft>
              <a:buFont typeface="Arial" pitchFamily="34" charset="0"/>
              <a:buNone/>
              <a:defRPr/>
            </a:pPr>
            <a:endParaRPr lang="es-EC" sz="1000"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ja-JP" altLang="es-EC" sz="1000" u="sng" dirty="0">
                <a:solidFill>
                  <a:srgbClr val="000066"/>
                </a:solidFill>
                <a:latin typeface="Meiryo UI" pitchFamily="34" charset="-128"/>
                <a:ea typeface="Meiryo UI" pitchFamily="34" charset="-128"/>
                <a:cs typeface="Meiryo UI" pitchFamily="34" charset="-128"/>
              </a:rPr>
              <a:t>計画実施前</a:t>
            </a:r>
            <a:endParaRPr lang="es-EC" altLang="ja-JP" sz="1000" u="sng"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es-EC" sz="1000" dirty="0">
                <a:latin typeface="Meiryo UI" pitchFamily="34" charset="-128"/>
                <a:ea typeface="Meiryo UI" pitchFamily="34" charset="-128"/>
                <a:cs typeface="Meiryo UI" pitchFamily="34" charset="-128"/>
              </a:rPr>
              <a:t/>
            </a:r>
            <a:br>
              <a:rPr lang="es-EC" sz="1000" dirty="0">
                <a:latin typeface="Meiryo UI" pitchFamily="34" charset="-128"/>
                <a:ea typeface="Meiryo UI" pitchFamily="34" charset="-128"/>
                <a:cs typeface="Meiryo UI" pitchFamily="34" charset="-128"/>
              </a:rPr>
            </a:b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S" sz="1000" u="sng"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ja-JP" altLang="es-EC" sz="1000" u="sng" dirty="0" smtClean="0">
                <a:solidFill>
                  <a:srgbClr val="000066"/>
                </a:solidFill>
                <a:latin typeface="Meiryo UI" pitchFamily="34" charset="-128"/>
                <a:ea typeface="Meiryo UI" pitchFamily="34" charset="-128"/>
                <a:cs typeface="Meiryo UI" pitchFamily="34" charset="-128"/>
              </a:rPr>
              <a:t>署</a:t>
            </a:r>
            <a:r>
              <a:rPr lang="ja-JP" altLang="es-EC" sz="1000" u="sng" dirty="0">
                <a:solidFill>
                  <a:srgbClr val="000066"/>
                </a:solidFill>
                <a:latin typeface="Meiryo UI" pitchFamily="34" charset="-128"/>
                <a:ea typeface="Meiryo UI" pitchFamily="34" charset="-128"/>
                <a:cs typeface="Meiryo UI" pitchFamily="34" charset="-128"/>
              </a:rPr>
              <a:t>名</a:t>
            </a:r>
            <a:r>
              <a:rPr lang="ja-JP" altLang="es-EC" sz="1000" u="sng" dirty="0" smtClean="0">
                <a:solidFill>
                  <a:srgbClr val="000066"/>
                </a:solidFill>
                <a:latin typeface="Meiryo UI" pitchFamily="34" charset="-128"/>
                <a:ea typeface="Meiryo UI" pitchFamily="34" charset="-128"/>
                <a:cs typeface="Meiryo UI" pitchFamily="34" charset="-128"/>
              </a:rPr>
              <a:t>式</a:t>
            </a:r>
            <a:endParaRPr lang="es-EC" sz="1000"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p:txBody>
      </p:sp>
      <p:pic>
        <p:nvPicPr>
          <p:cNvPr id="2051" name="Picture 2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57213" y="4065588"/>
            <a:ext cx="2790825"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4 Título"/>
          <p:cNvSpPr>
            <a:spLocks noGrp="1"/>
          </p:cNvSpPr>
          <p:nvPr>
            <p:ph type="title"/>
          </p:nvPr>
        </p:nvSpPr>
        <p:spPr>
          <a:xfrm>
            <a:off x="0" y="274638"/>
            <a:ext cx="9144000" cy="296862"/>
          </a:xfrm>
          <a:solidFill>
            <a:srgbClr val="000066"/>
          </a:solidFill>
        </p:spPr>
        <p:txBody>
          <a:bodyPr/>
          <a:lstStyle/>
          <a:p>
            <a:pPr eaLnBrk="1" hangingPunct="1"/>
            <a:r>
              <a:rPr lang="ja-JP" altLang="es-EC" sz="1200" b="1" dirty="0" smtClean="0">
                <a:solidFill>
                  <a:srgbClr val="FFFFFF"/>
                </a:solidFill>
                <a:latin typeface="Meiryo UI" pitchFamily="34" charset="-128"/>
                <a:ea typeface="Meiryo UI" pitchFamily="34" charset="-128"/>
                <a:cs typeface="Meiryo UI" pitchFamily="34" charset="-128"/>
              </a:rPr>
              <a:t>対エクアドル草の根・人間の安全保障無償資金協力</a:t>
            </a:r>
            <a:endParaRPr lang="es-EC" sz="1200" b="1" dirty="0" smtClean="0">
              <a:latin typeface="Meiryo UI" pitchFamily="34" charset="-128"/>
              <a:ea typeface="Meiryo UI" pitchFamily="34" charset="-128"/>
              <a:cs typeface="Meiryo UI" pitchFamily="34" charset="-128"/>
            </a:endParaRPr>
          </a:p>
        </p:txBody>
      </p:sp>
      <p:sp>
        <p:nvSpPr>
          <p:cNvPr id="8197" name="5 Marcador de contenido"/>
          <p:cNvSpPr>
            <a:spLocks noGrp="1"/>
          </p:cNvSpPr>
          <p:nvPr>
            <p:ph sz="half" idx="1"/>
          </p:nvPr>
        </p:nvSpPr>
        <p:spPr>
          <a:xfrm>
            <a:off x="179512" y="785813"/>
            <a:ext cx="4038600" cy="3705820"/>
          </a:xfrm>
          <a:noFill/>
        </p:spPr>
        <p:txBody>
          <a:bodyPr wrap="square">
            <a:normAutofit/>
          </a:bodyPr>
          <a:lstStyle/>
          <a:p>
            <a:pPr algn="ctr">
              <a:buNone/>
              <a:defRPr/>
            </a:pPr>
            <a:r>
              <a:rPr lang="ja-JP" altLang="es-EC" sz="1200" b="1" dirty="0">
                <a:solidFill>
                  <a:srgbClr val="002060"/>
                </a:solidFill>
                <a:latin typeface="Meiryo UI" pitchFamily="50" charset="-128"/>
                <a:ea typeface="Meiryo UI" pitchFamily="50" charset="-128"/>
                <a:cs typeface="Meiryo UI" pitchFamily="50" charset="-128"/>
              </a:rPr>
              <a:t>「ボボ・デ・カル橋梁建設計画」</a:t>
            </a:r>
            <a:endParaRPr lang="es-EC" altLang="es-EC" sz="1200" b="1" dirty="0" smtClean="0">
              <a:solidFill>
                <a:srgbClr val="002060"/>
              </a:solidFill>
              <a:latin typeface="Meiryo UI" pitchFamily="50" charset="-128"/>
              <a:ea typeface="Meiryo UI" pitchFamily="50" charset="-128"/>
              <a:cs typeface="Meiryo UI" pitchFamily="50" charset="-128"/>
            </a:endParaRPr>
          </a:p>
          <a:p>
            <a:pPr marL="0" indent="0" algn="just" eaLnBrk="1" hangingPunct="1">
              <a:buFont typeface="Arial" charset="0"/>
              <a:buNone/>
              <a:defRPr/>
            </a:pPr>
            <a:endParaRPr lang="es-ES"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s-EC" sz="1050" dirty="0" smtClean="0">
                <a:solidFill>
                  <a:srgbClr val="002060"/>
                </a:solidFill>
                <a:latin typeface="Meiryo UI" pitchFamily="50" charset="-128"/>
                <a:ea typeface="Meiryo UI" pitchFamily="50" charset="-128"/>
                <a:cs typeface="Meiryo UI" pitchFamily="50" charset="-128"/>
              </a:rPr>
              <a:t>　</a:t>
            </a:r>
            <a:r>
              <a:rPr lang="ja-JP" altLang="es-EC" sz="1000" dirty="0" smtClean="0">
                <a:solidFill>
                  <a:srgbClr val="002060"/>
                </a:solidFill>
                <a:latin typeface="Meiryo UI" pitchFamily="50" charset="-128"/>
                <a:ea typeface="Meiryo UI" pitchFamily="50" charset="-128"/>
                <a:cs typeface="Meiryo UI" pitchFamily="50" charset="-128"/>
              </a:rPr>
              <a:t>在エクアドル日本国大使館において</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平成</a:t>
            </a:r>
            <a:r>
              <a:rPr lang="en-US" altLang="es-EC" sz="1000" dirty="0" smtClean="0">
                <a:solidFill>
                  <a:srgbClr val="002060"/>
                </a:solidFill>
                <a:latin typeface="Meiryo UI" pitchFamily="50" charset="-128"/>
                <a:ea typeface="Meiryo UI" pitchFamily="50" charset="-128"/>
                <a:cs typeface="Meiryo UI" pitchFamily="50" charset="-128"/>
              </a:rPr>
              <a:t>28</a:t>
            </a:r>
            <a:r>
              <a:rPr lang="ja-JP" altLang="es-EC" sz="1000" dirty="0" smtClean="0">
                <a:solidFill>
                  <a:srgbClr val="002060"/>
                </a:solidFill>
                <a:latin typeface="Meiryo UI" pitchFamily="50" charset="-128"/>
                <a:ea typeface="Meiryo UI" pitchFamily="50" charset="-128"/>
                <a:cs typeface="Meiryo UI" pitchFamily="50" charset="-128"/>
              </a:rPr>
              <a:t>年度草の根・人間の安全保障無償資金協力</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a:solidFill>
                  <a:srgbClr val="002060"/>
                </a:solidFill>
                <a:latin typeface="Meiryo UI" pitchFamily="50" charset="-128"/>
                <a:ea typeface="Meiryo UI" pitchFamily="50" charset="-128"/>
                <a:cs typeface="Meiryo UI" pitchFamily="50" charset="-128"/>
              </a:rPr>
              <a:t>ボボ・デ・カル橋梁建設計画」</a:t>
            </a:r>
            <a:r>
              <a:rPr lang="ja-JP" altLang="es-EC" sz="1000" dirty="0" smtClean="0">
                <a:solidFill>
                  <a:srgbClr val="002060"/>
                </a:solidFill>
                <a:latin typeface="Meiryo UI" pitchFamily="50" charset="-128"/>
                <a:ea typeface="Meiryo UI" pitchFamily="50" charset="-128"/>
                <a:cs typeface="Meiryo UI" pitchFamily="50" charset="-128"/>
              </a:rPr>
              <a:t>のための、当館</a:t>
            </a:r>
            <a:r>
              <a:rPr lang="ja-JP" altLang="en-US" sz="1000" dirty="0" smtClean="0">
                <a:solidFill>
                  <a:srgbClr val="002060"/>
                </a:solidFill>
                <a:latin typeface="Meiryo UI" pitchFamily="50" charset="-128"/>
                <a:ea typeface="Meiryo UI" pitchFamily="50" charset="-128"/>
                <a:cs typeface="Meiryo UI" pitchFamily="50" charset="-128"/>
              </a:rPr>
              <a:t>と</a:t>
            </a:r>
            <a:r>
              <a:rPr lang="ja-JP" altLang="es-EC" sz="1000" dirty="0">
                <a:solidFill>
                  <a:srgbClr val="002060"/>
                </a:solidFill>
                <a:latin typeface="Meiryo UI" pitchFamily="50" charset="-128"/>
                <a:ea typeface="Meiryo UI" pitchFamily="50" charset="-128"/>
                <a:cs typeface="Meiryo UI" pitchFamily="50" charset="-128"/>
              </a:rPr>
              <a:t>カル</a:t>
            </a:r>
            <a:r>
              <a:rPr lang="ja-JP" altLang="es-EC" sz="1000" dirty="0" smtClean="0">
                <a:solidFill>
                  <a:srgbClr val="002060"/>
                </a:solidFill>
                <a:latin typeface="Meiryo UI" pitchFamily="50" charset="-128"/>
                <a:ea typeface="Meiryo UI" pitchFamily="50" charset="-128"/>
                <a:cs typeface="Meiryo UI" pitchFamily="50" charset="-128"/>
              </a:rPr>
              <a:t>チ県</a:t>
            </a:r>
            <a:r>
              <a:rPr lang="ja-JP" altLang="en-US" sz="1000" dirty="0" smtClean="0">
                <a:solidFill>
                  <a:srgbClr val="002060"/>
                </a:solidFill>
                <a:latin typeface="Meiryo UI" pitchFamily="50" charset="-128"/>
                <a:ea typeface="Meiryo UI" pitchFamily="50" charset="-128"/>
                <a:cs typeface="Meiryo UI" pitchFamily="50" charset="-128"/>
              </a:rPr>
              <a:t>による贈与契約</a:t>
            </a:r>
            <a:r>
              <a:rPr lang="ja-JP" altLang="es-EC" sz="1000" dirty="0" smtClean="0">
                <a:solidFill>
                  <a:srgbClr val="002060"/>
                </a:solidFill>
                <a:latin typeface="Meiryo UI" pitchFamily="50" charset="-128"/>
                <a:ea typeface="Meiryo UI" pitchFamily="50" charset="-128"/>
                <a:cs typeface="Meiryo UI" pitchFamily="50" charset="-128"/>
              </a:rPr>
              <a:t>署名式が行なわれました。</a:t>
            </a:r>
            <a:endParaRPr lang="en-US" altLang="ja-JP" sz="1000" dirty="0" smtClean="0">
              <a:noFill/>
              <a:latin typeface="Meiryo UI" pitchFamily="50" charset="-128"/>
              <a:ea typeface="Meiryo UI" pitchFamily="50" charset="-128"/>
              <a:cs typeface="Meiryo UI" pitchFamily="50" charset="-128"/>
            </a:endParaRPr>
          </a:p>
          <a:p>
            <a:pPr marL="0" indent="0" algn="just">
              <a:buFont typeface="Arial" charset="0"/>
              <a:buNone/>
              <a:defRPr/>
            </a:pPr>
            <a:endParaRPr lang="en-US" altLang="ja-JP" sz="1000" dirty="0" smtClean="0">
              <a:no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00" dirty="0" smtClean="0">
                <a:solidFill>
                  <a:srgbClr val="002060"/>
                </a:solidFill>
                <a:latin typeface="Meiryo UI" pitchFamily="50" charset="-128"/>
                <a:ea typeface="Meiryo UI" pitchFamily="50" charset="-128"/>
                <a:cs typeface="Meiryo UI" pitchFamily="50" charset="-128"/>
              </a:rPr>
              <a:t>　</a:t>
            </a:r>
            <a:r>
              <a:rPr lang="ja-JP" altLang="es-EC" sz="1000" dirty="0">
                <a:solidFill>
                  <a:srgbClr val="002060"/>
                </a:solidFill>
                <a:latin typeface="Meiryo UI" pitchFamily="50" charset="-128"/>
                <a:ea typeface="Meiryo UI" pitchFamily="50" charset="-128"/>
                <a:cs typeface="Meiryo UI" pitchFamily="50" charset="-128"/>
              </a:rPr>
              <a:t>同サイト</a:t>
            </a:r>
            <a:r>
              <a:rPr lang="ja-JP" altLang="es-EC" sz="1000" dirty="0" smtClean="0">
                <a:solidFill>
                  <a:srgbClr val="002060"/>
                </a:solidFill>
                <a:latin typeface="Meiryo UI" pitchFamily="50" charset="-128"/>
                <a:ea typeface="Meiryo UI" pitchFamily="50" charset="-128"/>
                <a:cs typeface="Meiryo UI" pitchFamily="50" charset="-128"/>
              </a:rPr>
              <a:t>は</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ト</a:t>
            </a:r>
            <a:r>
              <a:rPr lang="ja-JP" altLang="es-EC" sz="1000" dirty="0">
                <a:solidFill>
                  <a:srgbClr val="002060"/>
                </a:solidFill>
                <a:latin typeface="Meiryo UI" pitchFamily="50" charset="-128"/>
                <a:ea typeface="Meiryo UI" pitchFamily="50" charset="-128"/>
                <a:cs typeface="Meiryo UI" pitchFamily="50" charset="-128"/>
              </a:rPr>
              <a:t>ゥフィニョ自治区中心部とラ・モデロ地区並びに更に南東方に点在する２地区を連絡する唯一の交通経路</a:t>
            </a:r>
            <a:r>
              <a:rPr lang="ja-JP" altLang="es-EC" sz="1000" dirty="0" smtClean="0">
                <a:solidFill>
                  <a:srgbClr val="002060"/>
                </a:solidFill>
                <a:latin typeface="Meiryo UI" pitchFamily="50" charset="-128"/>
                <a:ea typeface="Meiryo UI" pitchFamily="50" charset="-128"/>
                <a:cs typeface="Meiryo UI" pitchFamily="50" charset="-128"/>
              </a:rPr>
              <a:t>でます。</a:t>
            </a:r>
            <a:r>
              <a:rPr lang="ja-JP" altLang="es-EC" sz="1000" dirty="0">
                <a:solidFill>
                  <a:srgbClr val="002060"/>
                </a:solidFill>
                <a:latin typeface="Meiryo UI" pitchFamily="50" charset="-128"/>
                <a:ea typeface="Meiryo UI" pitchFamily="50" charset="-128"/>
                <a:cs typeface="Meiryo UI" pitchFamily="50" charset="-128"/>
              </a:rPr>
              <a:t>現</a:t>
            </a:r>
            <a:r>
              <a:rPr lang="ja-JP" altLang="es-EC" sz="1000" dirty="0" smtClean="0">
                <a:solidFill>
                  <a:srgbClr val="002060"/>
                </a:solidFill>
                <a:latin typeface="Meiryo UI" pitchFamily="50" charset="-128"/>
                <a:ea typeface="Meiryo UI" pitchFamily="50" charset="-128"/>
                <a:cs typeface="Meiryo UI" pitchFamily="50" charset="-128"/>
              </a:rPr>
              <a:t>在</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同</a:t>
            </a:r>
            <a:r>
              <a:rPr lang="ja-JP" altLang="es-EC" sz="1000" dirty="0">
                <a:solidFill>
                  <a:srgbClr val="002060"/>
                </a:solidFill>
                <a:latin typeface="Meiryo UI" pitchFamily="50" charset="-128"/>
                <a:ea typeface="Meiryo UI" pitchFamily="50" charset="-128"/>
                <a:cs typeface="Meiryo UI" pitchFamily="50" charset="-128"/>
              </a:rPr>
              <a:t>サイトには橋梁は無</a:t>
            </a:r>
            <a:r>
              <a:rPr lang="ja-JP" altLang="es-EC" sz="1000" dirty="0" smtClean="0">
                <a:solidFill>
                  <a:srgbClr val="002060"/>
                </a:solidFill>
                <a:latin typeface="Meiryo UI" pitchFamily="50" charset="-128"/>
                <a:ea typeface="Meiryo UI" pitchFamily="50" charset="-128"/>
                <a:cs typeface="Meiryo UI" pitchFamily="50" charset="-128"/>
              </a:rPr>
              <a:t>く</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乾</a:t>
            </a:r>
            <a:r>
              <a:rPr lang="ja-JP" altLang="es-EC" sz="1000" dirty="0">
                <a:solidFill>
                  <a:srgbClr val="002060"/>
                </a:solidFill>
                <a:latin typeface="Meiryo UI" pitchFamily="50" charset="-128"/>
                <a:ea typeface="Meiryo UI" pitchFamily="50" charset="-128"/>
                <a:cs typeface="Meiryo UI" pitchFamily="50" charset="-128"/>
              </a:rPr>
              <a:t>季には歩行者は住民が設置した木製の迂回橋梁を渡ることが可能であ</a:t>
            </a:r>
            <a:r>
              <a:rPr lang="ja-JP" altLang="es-EC" sz="1000" dirty="0" smtClean="0">
                <a:solidFill>
                  <a:srgbClr val="002060"/>
                </a:solidFill>
                <a:latin typeface="Meiryo UI" pitchFamily="50" charset="-128"/>
                <a:ea typeface="Meiryo UI" pitchFamily="50" charset="-128"/>
                <a:cs typeface="Meiryo UI" pitchFamily="50" charset="-128"/>
              </a:rPr>
              <a:t>り</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車</a:t>
            </a:r>
            <a:r>
              <a:rPr lang="ja-JP" altLang="es-EC" sz="1000" dirty="0">
                <a:solidFill>
                  <a:srgbClr val="002060"/>
                </a:solidFill>
                <a:latin typeface="Meiryo UI" pitchFamily="50" charset="-128"/>
                <a:ea typeface="Meiryo UI" pitchFamily="50" charset="-128"/>
                <a:cs typeface="Meiryo UI" pitchFamily="50" charset="-128"/>
              </a:rPr>
              <a:t>両や馬等も直接川の中を渡ることが可能</a:t>
            </a:r>
            <a:r>
              <a:rPr lang="ja-JP" altLang="es-EC" sz="1000" dirty="0" smtClean="0">
                <a:solidFill>
                  <a:srgbClr val="002060"/>
                </a:solidFill>
                <a:latin typeface="Meiryo UI" pitchFamily="50" charset="-128"/>
                <a:ea typeface="Meiryo UI" pitchFamily="50" charset="-128"/>
                <a:cs typeface="Meiryo UI" pitchFamily="50" charset="-128"/>
              </a:rPr>
              <a:t>で</a:t>
            </a:r>
            <a:r>
              <a:rPr lang="ja-JP" altLang="es-EC" sz="1000" dirty="0">
                <a:solidFill>
                  <a:srgbClr val="002060"/>
                </a:solidFill>
                <a:latin typeface="Meiryo UI" pitchFamily="50" charset="-128"/>
                <a:ea typeface="Meiryo UI" pitchFamily="50" charset="-128"/>
                <a:cs typeface="Meiryo UI" pitchFamily="50" charset="-128"/>
              </a:rPr>
              <a:t>す</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s-EC" sz="1000" dirty="0">
                <a:solidFill>
                  <a:srgbClr val="002060"/>
                </a:solidFill>
                <a:latin typeface="Meiryo UI" pitchFamily="50" charset="-128"/>
                <a:ea typeface="Meiryo UI" pitchFamily="50" charset="-128"/>
                <a:cs typeface="Meiryo UI" pitchFamily="50" charset="-128"/>
              </a:rPr>
              <a:t>一</a:t>
            </a:r>
            <a:r>
              <a:rPr lang="ja-JP" altLang="es-EC" sz="1000" dirty="0" smtClean="0">
                <a:solidFill>
                  <a:srgbClr val="002060"/>
                </a:solidFill>
                <a:latin typeface="Meiryo UI" pitchFamily="50" charset="-128"/>
                <a:ea typeface="Meiryo UI" pitchFamily="50" charset="-128"/>
                <a:cs typeface="Meiryo UI" pitchFamily="50" charset="-128"/>
              </a:rPr>
              <a:t>方</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雨</a:t>
            </a:r>
            <a:r>
              <a:rPr lang="ja-JP" altLang="es-EC" sz="1000" dirty="0">
                <a:solidFill>
                  <a:srgbClr val="002060"/>
                </a:solidFill>
                <a:latin typeface="Meiryo UI" pitchFamily="50" charset="-128"/>
                <a:ea typeface="Meiryo UI" pitchFamily="50" charset="-128"/>
                <a:cs typeface="Meiryo UI" pitchFamily="50" charset="-128"/>
              </a:rPr>
              <a:t>季には交通は完全に遮断さ</a:t>
            </a:r>
            <a:r>
              <a:rPr lang="ja-JP" altLang="es-EC" sz="1000" dirty="0" smtClean="0">
                <a:solidFill>
                  <a:srgbClr val="002060"/>
                </a:solidFill>
                <a:latin typeface="Meiryo UI" pitchFamily="50" charset="-128"/>
                <a:ea typeface="Meiryo UI" pitchFamily="50" charset="-128"/>
                <a:cs typeface="Meiryo UI" pitchFamily="50" charset="-128"/>
              </a:rPr>
              <a:t>れます。</a:t>
            </a:r>
            <a:r>
              <a:rPr lang="ja-JP" altLang="es-EC" sz="1000" dirty="0">
                <a:solidFill>
                  <a:srgbClr val="002060"/>
                </a:solidFill>
                <a:latin typeface="Meiryo UI" pitchFamily="50" charset="-128"/>
                <a:ea typeface="Meiryo UI" pitchFamily="50" charset="-128"/>
                <a:cs typeface="Meiryo UI" pitchFamily="50" charset="-128"/>
              </a:rPr>
              <a:t>ま</a:t>
            </a:r>
            <a:r>
              <a:rPr lang="ja-JP" altLang="es-EC" sz="1000" dirty="0" smtClean="0">
                <a:solidFill>
                  <a:srgbClr val="002060"/>
                </a:solidFill>
                <a:latin typeface="Meiryo UI" pitchFamily="50" charset="-128"/>
                <a:ea typeface="Meiryo UI" pitchFamily="50" charset="-128"/>
                <a:cs typeface="Meiryo UI" pitchFamily="50" charset="-128"/>
              </a:rPr>
              <a:t>た</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同</a:t>
            </a:r>
            <a:r>
              <a:rPr lang="ja-JP" altLang="es-EC" sz="1000" dirty="0">
                <a:solidFill>
                  <a:srgbClr val="002060"/>
                </a:solidFill>
                <a:latin typeface="Meiryo UI" pitchFamily="50" charset="-128"/>
                <a:ea typeface="Meiryo UI" pitchFamily="50" charset="-128"/>
                <a:cs typeface="Meiryo UI" pitchFamily="50" charset="-128"/>
              </a:rPr>
              <a:t>経路は同自治区より約１０</a:t>
            </a:r>
            <a:r>
              <a:rPr lang="es-EC" altLang="ja-JP" sz="1000" dirty="0">
                <a:solidFill>
                  <a:srgbClr val="002060"/>
                </a:solidFill>
                <a:latin typeface="Meiryo UI" pitchFamily="50" charset="-128"/>
                <a:ea typeface="Meiryo UI" pitchFamily="50" charset="-128"/>
                <a:cs typeface="Meiryo UI" pitchFamily="50" charset="-128"/>
              </a:rPr>
              <a:t>km</a:t>
            </a:r>
            <a:r>
              <a:rPr lang="ja-JP" altLang="es-EC" sz="1000" dirty="0">
                <a:solidFill>
                  <a:srgbClr val="002060"/>
                </a:solidFill>
                <a:latin typeface="Meiryo UI" pitchFamily="50" charset="-128"/>
                <a:ea typeface="Meiryo UI" pitchFamily="50" charset="-128"/>
                <a:cs typeface="Meiryo UI" pitchFamily="50" charset="-128"/>
              </a:rPr>
              <a:t>北方に位置するチレス活火山が噴火した際の緊急避難経路に指定されてお</a:t>
            </a:r>
            <a:r>
              <a:rPr lang="ja-JP" altLang="es-EC" sz="1000" dirty="0" smtClean="0">
                <a:solidFill>
                  <a:srgbClr val="002060"/>
                </a:solidFill>
                <a:latin typeface="Meiryo UI" pitchFamily="50" charset="-128"/>
                <a:ea typeface="Meiryo UI" pitchFamily="50" charset="-128"/>
                <a:cs typeface="Meiryo UI" pitchFamily="50" charset="-128"/>
              </a:rPr>
              <a:t>り</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橋</a:t>
            </a:r>
            <a:r>
              <a:rPr lang="ja-JP" altLang="es-EC" sz="1000" dirty="0">
                <a:solidFill>
                  <a:srgbClr val="002060"/>
                </a:solidFill>
                <a:latin typeface="Meiryo UI" pitchFamily="50" charset="-128"/>
                <a:ea typeface="Meiryo UI" pitchFamily="50" charset="-128"/>
                <a:cs typeface="Meiryo UI" pitchFamily="50" charset="-128"/>
              </a:rPr>
              <a:t>梁の有無が住民の生存率に大きく影響する可能性が</a:t>
            </a:r>
            <a:r>
              <a:rPr lang="ja-JP" altLang="es-EC" sz="1000" dirty="0" smtClean="0">
                <a:solidFill>
                  <a:srgbClr val="002060"/>
                </a:solidFill>
                <a:latin typeface="Meiryo UI" pitchFamily="50" charset="-128"/>
                <a:ea typeface="Meiryo UI" pitchFamily="50" charset="-128"/>
                <a:cs typeface="Meiryo UI" pitchFamily="50" charset="-128"/>
              </a:rPr>
              <a:t>あります。</a:t>
            </a:r>
            <a:endParaRPr lang="es-EC" altLang="ja-JP" sz="10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00" dirty="0" smtClean="0">
                <a:solidFill>
                  <a:srgbClr val="002060"/>
                </a:solidFill>
                <a:latin typeface="Meiryo UI" pitchFamily="50" charset="-128"/>
                <a:ea typeface="Meiryo UI" pitchFamily="50" charset="-128"/>
                <a:cs typeface="Meiryo UI" pitchFamily="50" charset="-128"/>
              </a:rPr>
              <a:t>　</a:t>
            </a:r>
            <a:endParaRPr lang="en-US" altLang="ja-JP" sz="10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00" dirty="0">
                <a:solidFill>
                  <a:srgbClr val="002060"/>
                </a:solidFill>
                <a:latin typeface="Meiryo UI" pitchFamily="50" charset="-128"/>
                <a:ea typeface="Meiryo UI" pitchFamily="50" charset="-128"/>
                <a:cs typeface="Meiryo UI" pitchFamily="50" charset="-128"/>
              </a:rPr>
              <a:t>本計画は、前述の地区において</a:t>
            </a:r>
            <a:r>
              <a:rPr lang="en-US" altLang="ja-JP" sz="1000" dirty="0">
                <a:solidFill>
                  <a:srgbClr val="002060"/>
                </a:solidFill>
                <a:latin typeface="Meiryo UI" pitchFamily="50" charset="-128"/>
                <a:ea typeface="Meiryo UI" pitchFamily="50" charset="-128"/>
                <a:cs typeface="Meiryo UI" pitchFamily="50" charset="-128"/>
              </a:rPr>
              <a:t>1</a:t>
            </a:r>
            <a:r>
              <a:rPr lang="ja-JP" altLang="en-US" sz="1000" dirty="0">
                <a:solidFill>
                  <a:srgbClr val="002060"/>
                </a:solidFill>
                <a:latin typeface="Meiryo UI" pitchFamily="50" charset="-128"/>
                <a:ea typeface="Meiryo UI" pitchFamily="50" charset="-128"/>
                <a:cs typeface="Meiryo UI" pitchFamily="50" charset="-128"/>
              </a:rPr>
              <a:t>橋梁を建設することにより</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n-US" sz="1000" dirty="0">
                <a:solidFill>
                  <a:srgbClr val="002060"/>
                </a:solidFill>
                <a:latin typeface="Meiryo UI" pitchFamily="50" charset="-128"/>
                <a:ea typeface="Meiryo UI" pitchFamily="50" charset="-128"/>
                <a:cs typeface="Meiryo UI" pitchFamily="50" charset="-128"/>
              </a:rPr>
              <a:t>安全な交通を確保し、地域住民の生活環境の向上に貢献しようとするものです。</a:t>
            </a:r>
          </a:p>
        </p:txBody>
      </p:sp>
      <p:sp>
        <p:nvSpPr>
          <p:cNvPr id="2057" name="AutoShape 6"/>
          <p:cNvSpPr>
            <a:spLocks noChangeArrowheads="1"/>
          </p:cNvSpPr>
          <p:nvPr/>
        </p:nvSpPr>
        <p:spPr bwMode="auto">
          <a:xfrm>
            <a:off x="2724150" y="4038600"/>
            <a:ext cx="647700" cy="215900"/>
          </a:xfrm>
          <a:prstGeom prst="wedgeRectCallout">
            <a:avLst>
              <a:gd name="adj1" fmla="val -115843"/>
              <a:gd name="adj2" fmla="val 212736"/>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a:solidFill>
                  <a:srgbClr val="002060"/>
                </a:solidFill>
                <a:latin typeface="Meiryo UI" pitchFamily="34" charset="-128"/>
                <a:ea typeface="Meiryo UI" pitchFamily="34" charset="-128"/>
                <a:cs typeface="Meiryo UI" pitchFamily="34" charset="-128"/>
              </a:rPr>
              <a:t>キト</a:t>
            </a:r>
            <a:endParaRPr lang="es-ES" sz="1100" dirty="0">
              <a:latin typeface="Meiryo UI" pitchFamily="34" charset="-128"/>
              <a:ea typeface="Meiryo UI" pitchFamily="34" charset="-128"/>
              <a:cs typeface="Meiryo UI" pitchFamily="34" charset="-128"/>
            </a:endParaRPr>
          </a:p>
        </p:txBody>
      </p:sp>
      <p:sp>
        <p:nvSpPr>
          <p:cNvPr id="14" name="AutoShape 6"/>
          <p:cNvSpPr>
            <a:spLocks noChangeArrowheads="1"/>
          </p:cNvSpPr>
          <p:nvPr/>
        </p:nvSpPr>
        <p:spPr bwMode="auto">
          <a:xfrm>
            <a:off x="683568" y="5036939"/>
            <a:ext cx="827608" cy="187722"/>
          </a:xfrm>
          <a:prstGeom prst="wedgeRectCallout">
            <a:avLst>
              <a:gd name="adj1" fmla="val 161165"/>
              <a:gd name="adj2" fmla="val -412560"/>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dirty="0" smtClean="0">
                <a:solidFill>
                  <a:srgbClr val="002060"/>
                </a:solidFill>
                <a:latin typeface="Meiryo UI" pitchFamily="34" charset="-128"/>
                <a:ea typeface="Meiryo UI" pitchFamily="34" charset="-128"/>
                <a:cs typeface="Meiryo UI" pitchFamily="34" charset="-128"/>
              </a:rPr>
              <a:t>カルチ</a:t>
            </a:r>
            <a:endParaRPr lang="es-EC" altLang="ja-JP" sz="1100" dirty="0">
              <a:solidFill>
                <a:srgbClr val="002060"/>
              </a:solidFill>
              <a:latin typeface="Meiryo UI" pitchFamily="34" charset="-128"/>
              <a:ea typeface="Meiryo UI" pitchFamily="34" charset="-128"/>
              <a:cs typeface="Meiryo UI" pitchFamily="34" charset="-128"/>
            </a:endParaRPr>
          </a:p>
        </p:txBody>
      </p:sp>
      <p:sp>
        <p:nvSpPr>
          <p:cNvPr id="16" name="8 Marcador de pie de página"/>
          <p:cNvSpPr>
            <a:spLocks noGrp="1"/>
          </p:cNvSpPr>
          <p:nvPr>
            <p:ph type="ftr" sz="quarter" idx="11"/>
          </p:nvPr>
        </p:nvSpPr>
        <p:spPr bwMode="auto">
          <a:xfrm>
            <a:off x="428625" y="6143625"/>
            <a:ext cx="8286750" cy="577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ja-JP" altLang="es-EC" sz="800" dirty="0" smtClean="0">
                <a:solidFill>
                  <a:srgbClr val="002060"/>
                </a:solidFill>
                <a:latin typeface="Meiryo UI" pitchFamily="34" charset="-128"/>
                <a:ea typeface="Meiryo UI" pitchFamily="34" charset="-128"/>
                <a:cs typeface="Meiryo UI" pitchFamily="34" charset="-128"/>
              </a:rPr>
              <a:t>在エクアドル日本国大使館、草の根・人間の安全保障無償資金協力</a:t>
            </a:r>
            <a:endParaRPr lang="es-EC" altLang="ja-JP" sz="800" dirty="0" smtClean="0">
              <a:solidFill>
                <a:srgbClr val="002060"/>
              </a:solidFill>
              <a:latin typeface="Meiryo UI" pitchFamily="34" charset="-128"/>
              <a:ea typeface="Meiryo UI" pitchFamily="34" charset="-128"/>
              <a:cs typeface="Meiryo UI" pitchFamily="34" charset="-128"/>
            </a:endParaRPr>
          </a:p>
          <a:p>
            <a:pPr eaLnBrk="1" hangingPunct="1"/>
            <a:r>
              <a:rPr lang="es-EC" altLang="ja-JP" sz="800" dirty="0" smtClean="0">
                <a:solidFill>
                  <a:srgbClr val="002060"/>
                </a:solidFill>
                <a:latin typeface="Meiryo UI" pitchFamily="34" charset="-128"/>
                <a:ea typeface="Meiryo UI" pitchFamily="34" charset="-128"/>
                <a:cs typeface="Meiryo UI" pitchFamily="34" charset="-128"/>
              </a:rPr>
              <a:t>Tel: 02 2278 700 (ext. 125, 126, 140), email: apc@qi.mofa.go.jp, Web: http://www.ec.emb-japan.go.jp</a:t>
            </a:r>
          </a:p>
        </p:txBody>
      </p:sp>
      <p:pic>
        <p:nvPicPr>
          <p:cNvPr id="17" name="18 Imagen"/>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220075" y="6021388"/>
            <a:ext cx="6715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Imagen 17"/>
          <p:cNvPicPr/>
          <p:nvPr/>
        </p:nvPicPr>
        <p:blipFill>
          <a:blip r:embed="rId4" cstate="print">
            <a:extLst>
              <a:ext uri="{28A0092B-C50C-407E-A947-70E740481C1C}">
                <a14:useLocalDpi xmlns:a14="http://schemas.microsoft.com/office/drawing/2010/main" val="0"/>
              </a:ext>
            </a:extLst>
          </a:blip>
          <a:stretch>
            <a:fillRect/>
          </a:stretch>
        </p:blipFill>
        <p:spPr bwMode="auto">
          <a:xfrm>
            <a:off x="4427984" y="1701844"/>
            <a:ext cx="2160000" cy="1620000"/>
          </a:xfrm>
          <a:prstGeom prst="rect">
            <a:avLst/>
          </a:prstGeom>
          <a:noFill/>
          <a:ln>
            <a:noFill/>
          </a:ln>
        </p:spPr>
      </p:pic>
      <p:pic>
        <p:nvPicPr>
          <p:cNvPr id="19" name="Imagen 18"/>
          <p:cNvPicPr/>
          <p:nvPr/>
        </p:nvPicPr>
        <p:blipFill>
          <a:blip r:embed="rId5" cstate="print">
            <a:extLst>
              <a:ext uri="{28A0092B-C50C-407E-A947-70E740481C1C}">
                <a14:useLocalDpi xmlns:a14="http://schemas.microsoft.com/office/drawing/2010/main" val="0"/>
              </a:ext>
            </a:extLst>
          </a:blip>
          <a:stretch>
            <a:fillRect/>
          </a:stretch>
        </p:blipFill>
        <p:spPr bwMode="auto">
          <a:xfrm>
            <a:off x="6769688" y="1701844"/>
            <a:ext cx="2160000" cy="1620000"/>
          </a:xfrm>
          <a:prstGeom prst="rect">
            <a:avLst/>
          </a:prstGeom>
          <a:noFill/>
          <a:ln>
            <a:noFill/>
          </a:ln>
        </p:spPr>
      </p:pic>
      <p:pic>
        <p:nvPicPr>
          <p:cNvPr id="3" name="Imagen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27984" y="3789040"/>
            <a:ext cx="2160000" cy="1620000"/>
          </a:xfrm>
          <a:prstGeom prst="rect">
            <a:avLst/>
          </a:prstGeom>
        </p:spPr>
      </p:pic>
      <p:pic>
        <p:nvPicPr>
          <p:cNvPr id="4" name="Imagen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69688" y="3779859"/>
            <a:ext cx="2160000" cy="1620000"/>
          </a:xfrm>
          <a:prstGeom prst="rect">
            <a:avLst/>
          </a:prstGeom>
        </p:spPr>
      </p:pic>
      <p:pic>
        <p:nvPicPr>
          <p:cNvPr id="20" name="Imagen 17"/>
          <p:cNvPicPr/>
          <p:nvPr/>
        </p:nvPicPr>
        <p:blipFill>
          <a:blip r:embed="rId8" cstate="screen">
            <a:extLst>
              <a:ext uri="{28A0092B-C50C-407E-A947-70E740481C1C}">
                <a14:useLocalDpi xmlns:a14="http://schemas.microsoft.com/office/drawing/2010/main"/>
              </a:ext>
            </a:extLst>
          </a:blip>
          <a:stretch>
            <a:fillRect/>
          </a:stretch>
        </p:blipFill>
        <p:spPr bwMode="auto">
          <a:xfrm>
            <a:off x="4534552" y="1670513"/>
            <a:ext cx="2160000" cy="1620000"/>
          </a:xfrm>
          <a:prstGeom prst="rect">
            <a:avLst/>
          </a:prstGeom>
          <a:noFill/>
          <a:ln>
            <a:noFill/>
          </a:ln>
        </p:spPr>
      </p:pic>
      <p:pic>
        <p:nvPicPr>
          <p:cNvPr id="21" name="Imagen 18"/>
          <p:cNvPicPr/>
          <p:nvPr/>
        </p:nvPicPr>
        <p:blipFill>
          <a:blip r:embed="rId9" cstate="screen">
            <a:extLst>
              <a:ext uri="{28A0092B-C50C-407E-A947-70E740481C1C}">
                <a14:useLocalDpi xmlns:a14="http://schemas.microsoft.com/office/drawing/2010/main"/>
              </a:ext>
            </a:extLst>
          </a:blip>
          <a:stretch>
            <a:fillRect/>
          </a:stretch>
        </p:blipFill>
        <p:spPr bwMode="auto">
          <a:xfrm>
            <a:off x="6876256" y="1670513"/>
            <a:ext cx="2160000" cy="1620000"/>
          </a:xfrm>
          <a:prstGeom prst="rect">
            <a:avLst/>
          </a:prstGeom>
          <a:noFill/>
          <a:ln>
            <a:noFill/>
          </a:ln>
        </p:spPr>
      </p:pic>
      <p:pic>
        <p:nvPicPr>
          <p:cNvPr id="22" name="Imagen 2"/>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534552" y="3757709"/>
            <a:ext cx="2160000" cy="1620000"/>
          </a:xfrm>
          <a:prstGeom prst="rect">
            <a:avLst/>
          </a:prstGeom>
        </p:spPr>
      </p:pic>
      <p:pic>
        <p:nvPicPr>
          <p:cNvPr id="23" name="Imagen 3"/>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6876256" y="3748528"/>
            <a:ext cx="2160000" cy="1620000"/>
          </a:xfrm>
          <a:prstGeom prst="rect">
            <a:avLst/>
          </a:prstGeom>
        </p:spPr>
      </p:pic>
    </p:spTree>
    <p:extLst>
      <p:ext uri="{BB962C8B-B14F-4D97-AF65-F5344CB8AC3E}">
        <p14:creationId xmlns:p14="http://schemas.microsoft.com/office/powerpoint/2010/main" val="244102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Words>
  <Application>Microsoft Office PowerPoint</Application>
  <PresentationFormat>Presentación en pantalla (4:3)</PresentationFormat>
  <Paragraphs>27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対エクアドル草の根・人間の安全保障無償資金協力</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対エクアドル草の根・人間の安全保障無償資金協力</dc:title>
  <dc:creator>KOBAYASHI NORIAKI</dc:creator>
  <cp:lastModifiedBy>KOBAYASHI NORIAKI</cp:lastModifiedBy>
  <cp:revision>2</cp:revision>
  <dcterms:created xsi:type="dcterms:W3CDTF">2017-01-20T22:28:47Z</dcterms:created>
  <dcterms:modified xsi:type="dcterms:W3CDTF">2017-01-20T22:29:21Z</dcterms:modified>
</cp:coreProperties>
</file>