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21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69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10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92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70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38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37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1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39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61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1A29-AADC-46BE-B6CB-16C2FD711A9E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959F-4844-4BB3-9329-2341331E6C09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62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6 Marcador de contenido"/>
          <p:cNvSpPr txBox="1">
            <a:spLocks/>
          </p:cNvSpPr>
          <p:nvPr/>
        </p:nvSpPr>
        <p:spPr bwMode="auto">
          <a:xfrm>
            <a:off x="4357688" y="785813"/>
            <a:ext cx="45720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ja-JP" altLang="es-EC" sz="11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供与額</a:t>
            </a:r>
            <a:r>
              <a:rPr lang="en-US" altLang="es-EC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:</a:t>
            </a:r>
            <a:r>
              <a:rPr lang="ja-JP" altLang="en-US" sz="110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s-EC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en-US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,</a:t>
            </a:r>
            <a:r>
              <a:rPr lang="es-EC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732</a:t>
            </a:r>
            <a:r>
              <a:rPr lang="en-US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,</a:t>
            </a:r>
            <a:r>
              <a:rPr lang="es-EC" altLang="ja-JP" sz="110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64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endParaRPr lang="es-EC" altLang="es-EC" sz="11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ja-JP" altLang="es-EC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贈与契約締結日</a:t>
            </a:r>
            <a:r>
              <a:rPr lang="en-US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:</a:t>
            </a:r>
            <a:r>
              <a:rPr lang="ja-JP" altLang="en-US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en-US" altLang="ja-JP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2016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</a:t>
            </a:r>
            <a:r>
              <a:rPr lang="en-US" altLang="ja-JP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lang="es-EC" altLang="ja-JP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0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s-EC" altLang="ja-JP" sz="1100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27</a:t>
            </a:r>
            <a:r>
              <a:rPr lang="ja-JP" altLang="es-EC" sz="1100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endParaRPr lang="es-EC" altLang="es-EC" sz="11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u="sng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計画実施前</a:t>
            </a:r>
            <a:endParaRPr lang="es-EC" altLang="ja-JP" sz="1000" u="sng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 smtClean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 smtClean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 </a:t>
            </a: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C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s-EC" sz="1000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1000" u="sng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s-EC" sz="1000" u="sng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署</a:t>
            </a:r>
            <a:r>
              <a:rPr lang="ja-JP" altLang="es-EC" sz="1000" u="sng" dirty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名</a:t>
            </a:r>
            <a:r>
              <a:rPr lang="ja-JP" altLang="es-EC" sz="1000" u="sng" dirty="0" smtClean="0">
                <a:solidFill>
                  <a:srgbClr val="000066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式</a:t>
            </a:r>
            <a:endParaRPr lang="es-EC" sz="1000" dirty="0">
              <a:solidFill>
                <a:srgbClr val="000066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C" sz="10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pic>
        <p:nvPicPr>
          <p:cNvPr id="2051" name="Picture 2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" y="4065588"/>
            <a:ext cx="279082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4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96862"/>
          </a:xfrm>
          <a:solidFill>
            <a:srgbClr val="000066"/>
          </a:solidFill>
        </p:spPr>
        <p:txBody>
          <a:bodyPr/>
          <a:lstStyle/>
          <a:p>
            <a:pPr eaLnBrk="1" hangingPunct="1"/>
            <a:r>
              <a:rPr lang="ja-JP" altLang="es-EC" sz="1200" b="1" smtClean="0">
                <a:solidFill>
                  <a:srgbClr val="FFFFFF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対エクアドル草の根・人間の安全保障無償資金協力</a:t>
            </a:r>
            <a:endParaRPr lang="es-EC" sz="1200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197" name="5 Marcador de contenido"/>
          <p:cNvSpPr>
            <a:spLocks noGrp="1"/>
          </p:cNvSpPr>
          <p:nvPr>
            <p:ph sz="half" idx="1"/>
          </p:nvPr>
        </p:nvSpPr>
        <p:spPr>
          <a:xfrm>
            <a:off x="214312" y="659284"/>
            <a:ext cx="4069655" cy="3345780"/>
          </a:xfrm>
          <a:noFill/>
        </p:spPr>
        <p:txBody>
          <a:bodyPr wrap="square">
            <a:normAutofit lnSpcReduction="10000"/>
          </a:bodyPr>
          <a:lstStyle/>
          <a:p>
            <a:pPr algn="ctr">
              <a:buNone/>
              <a:defRPr/>
            </a:pPr>
            <a:r>
              <a:rPr lang="ja-JP" altLang="es-EC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「ロス・バタネス橋梁建設計画」</a:t>
            </a:r>
            <a:endParaRPr lang="es-EC" altLang="es-EC" sz="1200" b="1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s-ES" sz="105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s-EC" sz="105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在エクアドル日本国大使館において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lang="en-US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年度草の根・人間の安全保障無償資金協力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ロス・バタネス橋梁建設計画」のための、当館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グアダルペ自治会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による贈与契約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署名式が行なわれました。</a:t>
            </a:r>
            <a:endParaRPr lang="en-US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US" altLang="ja-JP" sz="1000" dirty="0" smtClean="0">
              <a:noFill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当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サイト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自治区中心部から南方約７ｋｍの地点を流れるロス・バタネス川の渡河部分であ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自治区中心部とロス・バタネス地区並びに更に西方に点在する２地区を連絡する唯一の交通経路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同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サイトにはサモラ・チンチペ県により直径１．２ｍの波形金属板製カルバート（管）２本が設置されてお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乾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季には歩行者はカルバート上部の未舗装道路を渡ることが可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能です。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一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方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雨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季には川の増水時にカルバート上部道路の土や砂が流さ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れ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ルバートが露出し通行することが不可能と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なります。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カルバートは本来川の流れを安定させるための設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備</a:t>
            </a:r>
            <a:r>
              <a:rPr lang="ja-JP" altLang="en-US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ですが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規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模が小さく十分な流量を確保できないために水流を妨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げ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毎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年のように川の氾濫を引き起こしてお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域住民は洪水災害により人命や財産を失う危険に晒されて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います。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当設備は低価格で設置でき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る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半面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耐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久性に劣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ヶ月毎の更新が必要であ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</a:t>
            </a:r>
            <a:r>
              <a:rPr lang="ja-JP" altLang="es-EC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方自治体並びに地域住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民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に大きな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負担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となっています</a:t>
            </a: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s-EC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endParaRPr lang="es-EC" altLang="ja-JP" sz="1000" dirty="0" smtClean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ja-JP" altLang="es-EC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</a:t>
            </a:r>
            <a:r>
              <a:rPr lang="ja-JP" altLang="en-US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計画は、前述の地区において</a:t>
            </a:r>
            <a:r>
              <a:rPr lang="en-US" altLang="ja-JP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0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橋梁を建設することにより、安全な交通を確保し、地域住民の生活環境の向上に貢献しようとするものです。</a:t>
            </a:r>
          </a:p>
        </p:txBody>
      </p:sp>
      <p:sp>
        <p:nvSpPr>
          <p:cNvPr id="2057" name="AutoShape 6"/>
          <p:cNvSpPr>
            <a:spLocks noChangeArrowheads="1"/>
          </p:cNvSpPr>
          <p:nvPr/>
        </p:nvSpPr>
        <p:spPr bwMode="auto">
          <a:xfrm>
            <a:off x="2724150" y="4038600"/>
            <a:ext cx="647700" cy="215900"/>
          </a:xfrm>
          <a:prstGeom prst="wedgeRectCallout">
            <a:avLst>
              <a:gd name="adj1" fmla="val -115843"/>
              <a:gd name="adj2" fmla="val 212736"/>
            </a:avLst>
          </a:prstGeom>
          <a:solidFill>
            <a:srgbClr val="DAEEF3"/>
          </a:solidFill>
          <a:ln w="9525">
            <a:solidFill>
              <a:srgbClr val="17365D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4295" tIns="36000" rIns="74295" bIns="8890" anchor="ctr"/>
          <a:lstStyle/>
          <a:p>
            <a:pPr algn="ctr">
              <a:defRPr/>
            </a:pPr>
            <a:r>
              <a:rPr lang="ja-JP" altLang="es-EC" sz="1100" dirty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キト</a:t>
            </a:r>
            <a:endParaRPr lang="es-ES" sz="11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683568" y="5036939"/>
            <a:ext cx="864096" cy="187722"/>
          </a:xfrm>
          <a:prstGeom prst="wedgeRectCallout">
            <a:avLst>
              <a:gd name="adj1" fmla="val 137677"/>
              <a:gd name="adj2" fmla="val 94840"/>
            </a:avLst>
          </a:prstGeom>
          <a:solidFill>
            <a:srgbClr val="DAEEF3"/>
          </a:solidFill>
          <a:ln w="9525">
            <a:solidFill>
              <a:srgbClr val="17365D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4295" tIns="36000" rIns="74295" bIns="8890" anchor="ctr"/>
          <a:lstStyle/>
          <a:p>
            <a:pPr algn="ctr">
              <a:defRPr/>
            </a:pPr>
            <a:r>
              <a:rPr lang="ja-JP" altLang="es-EC" sz="11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グアダル</a:t>
            </a:r>
            <a:r>
              <a:rPr lang="ja-JP" altLang="es-EC" sz="1100" dirty="0" smtClean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ペ</a:t>
            </a:r>
            <a:endParaRPr lang="es-EC" altLang="ja-JP" sz="1100" dirty="0">
              <a:solidFill>
                <a:srgbClr val="00206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6" name="8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428625" y="6143625"/>
            <a:ext cx="8286750" cy="57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ja-JP" altLang="es-EC" sz="8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在エクアドル日本国大使館、草の根・人間の安全保障無償資金協力</a:t>
            </a:r>
            <a:endParaRPr lang="es-EC" altLang="ja-JP" sz="800" dirty="0" smtClean="0">
              <a:solidFill>
                <a:srgbClr val="00206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eaLnBrk="1" hangingPunct="1"/>
            <a:r>
              <a:rPr lang="es-EC" altLang="ja-JP" sz="800" dirty="0" smtClean="0">
                <a:solidFill>
                  <a:srgbClr val="00206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Tel: 02 2278 700 (ext. 125, 126, 140), email: apc@qi.mofa.go.jp, Web: http://www.ec.emb-japan.go.jp</a:t>
            </a:r>
          </a:p>
        </p:txBody>
      </p:sp>
      <p:pic>
        <p:nvPicPr>
          <p:cNvPr id="17" name="18 Imagen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0075" y="6021388"/>
            <a:ext cx="671513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7984" y="1701844"/>
            <a:ext cx="216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n 1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9688" y="1701844"/>
            <a:ext cx="216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89040"/>
            <a:ext cx="2159999" cy="1620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688" y="3779859"/>
            <a:ext cx="2159999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対エクアドル草の根・人間の安全保障無償資金協力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対エクアドル草の根・人間の安全保障無償資金協力</dc:title>
  <dc:creator>KOBAYASHI NORIAKI</dc:creator>
  <cp:lastModifiedBy>KOBAYASHI NORIAKI</cp:lastModifiedBy>
  <cp:revision>1</cp:revision>
  <dcterms:created xsi:type="dcterms:W3CDTF">2017-01-20T22:29:24Z</dcterms:created>
  <dcterms:modified xsi:type="dcterms:W3CDTF">2017-01-20T22:29:43Z</dcterms:modified>
</cp:coreProperties>
</file>