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8"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kumimoji="1" lang="es-ES" altLang="ja-JP" smtClean="0"/>
              <a:t>Haga clic para modificar el estilo de título del patrón</a:t>
            </a:r>
            <a:endParaRPr kumimoji="1" lang="ja-JP" alt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s-ES" altLang="ja-JP" smtClean="0"/>
              <a:t>Haga clic para modificar el estilo de subtítulo del patrón</a:t>
            </a:r>
            <a:endParaRPr kumimoji="1" lang="ja-JP" altLang="en-US"/>
          </a:p>
        </p:txBody>
      </p:sp>
      <p:sp>
        <p:nvSpPr>
          <p:cNvPr id="4" name="3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3696150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2245357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415067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p:txBody>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1773214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s-ES" altLang="ja-JP" smtClean="0"/>
              <a:t>Haga clic para modificar el estilo de texto del patrón</a:t>
            </a:r>
          </a:p>
        </p:txBody>
      </p:sp>
      <p:sp>
        <p:nvSpPr>
          <p:cNvPr id="4" name="3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778613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3576953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7" name="6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8" name="7 Marcador de pie de página"/>
          <p:cNvSpPr>
            <a:spLocks noGrp="1"/>
          </p:cNvSpPr>
          <p:nvPr>
            <p:ph type="ftr" sz="quarter" idx="11"/>
          </p:nvPr>
        </p:nvSpPr>
        <p:spPr/>
        <p:txBody>
          <a:bodyPr/>
          <a:lstStyle/>
          <a:p>
            <a:endParaRPr kumimoji="1" lang="ja-JP" altLang="en-US"/>
          </a:p>
        </p:txBody>
      </p:sp>
      <p:sp>
        <p:nvSpPr>
          <p:cNvPr id="9" name="8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1031322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4" name="3 Marcador de pie de página"/>
          <p:cNvSpPr>
            <a:spLocks noGrp="1"/>
          </p:cNvSpPr>
          <p:nvPr>
            <p:ph type="ftr" sz="quarter" idx="11"/>
          </p:nvPr>
        </p:nvSpPr>
        <p:spPr/>
        <p:txBody>
          <a:bodyPr/>
          <a:lstStyle/>
          <a:p>
            <a:endParaRPr kumimoji="1" lang="ja-JP" altLang="en-US"/>
          </a:p>
        </p:txBody>
      </p:sp>
      <p:sp>
        <p:nvSpPr>
          <p:cNvPr id="5" name="4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2877583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3" name="2 Marcador de pie de página"/>
          <p:cNvSpPr>
            <a:spLocks noGrp="1"/>
          </p:cNvSpPr>
          <p:nvPr>
            <p:ph type="ftr" sz="quarter" idx="11"/>
          </p:nvPr>
        </p:nvSpPr>
        <p:spPr/>
        <p:txBody>
          <a:bodyPr/>
          <a:lstStyle/>
          <a:p>
            <a:endParaRPr kumimoji="1" lang="ja-JP" altLang="en-US"/>
          </a:p>
        </p:txBody>
      </p:sp>
      <p:sp>
        <p:nvSpPr>
          <p:cNvPr id="4" name="3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1210901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3636789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083A41E9-0D23-4F86-8E2C-C558074DF807}"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3109787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3A41E9-0D23-4F86-8E2C-C558074DF807}" type="datetimeFigureOut">
              <a:rPr kumimoji="1" lang="ja-JP" altLang="en-US" smtClean="0"/>
              <a:t>2017/1/20</a:t>
            </a:fld>
            <a:endParaRPr kumimoji="1" lang="ja-JP" alt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19C6B-104A-4265-9B78-75AAC8B2B459}" type="slidenum">
              <a:rPr kumimoji="1" lang="ja-JP" altLang="en-US" smtClean="0"/>
              <a:t>‹Nº›</a:t>
            </a:fld>
            <a:endParaRPr kumimoji="1" lang="ja-JP" altLang="en-US"/>
          </a:p>
        </p:txBody>
      </p:sp>
    </p:spTree>
    <p:extLst>
      <p:ext uri="{BB962C8B-B14F-4D97-AF65-F5344CB8AC3E}">
        <p14:creationId xmlns:p14="http://schemas.microsoft.com/office/powerpoint/2010/main" val="3602346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peg"/><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4.jpeg"/><Relationship Id="rId11" Type="http://schemas.microsoft.com/office/2007/relationships/hdphoto" Target="../media/hdphoto4.wdp"/><Relationship Id="rId5" Type="http://schemas.microsoft.com/office/2007/relationships/hdphoto" Target="../media/hdphoto1.wdp"/><Relationship Id="rId10" Type="http://schemas.openxmlformats.org/officeDocument/2006/relationships/image" Target="../media/image6.jpeg"/><Relationship Id="rId4" Type="http://schemas.openxmlformats.org/officeDocument/2006/relationships/image" Target="../media/image3.jpeg"/><Relationship Id="rId9"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6 Marcador de contenido"/>
          <p:cNvSpPr txBox="1">
            <a:spLocks/>
          </p:cNvSpPr>
          <p:nvPr/>
        </p:nvSpPr>
        <p:spPr bwMode="auto">
          <a:xfrm>
            <a:off x="4357688" y="785813"/>
            <a:ext cx="4572000" cy="5072062"/>
          </a:xfrm>
          <a:prstGeom prst="rect">
            <a:avLst/>
          </a:prstGeom>
          <a:noFill/>
          <a:ln w="9525">
            <a:noFill/>
            <a:miter lim="800000"/>
            <a:headEnd/>
            <a:tailEnd/>
          </a:ln>
        </p:spPr>
        <p:txBody>
          <a:bodyPr/>
          <a:lstStyle/>
          <a:p>
            <a:pPr marL="342900" indent="-342900" algn="ctr">
              <a:spcBef>
                <a:spcPct val="20000"/>
              </a:spcBef>
              <a:buFont typeface="Arial" charset="0"/>
              <a:buNone/>
              <a:defRPr/>
            </a:pPr>
            <a:r>
              <a:rPr lang="ja-JP" altLang="es-EC" sz="1100" dirty="0">
                <a:solidFill>
                  <a:srgbClr val="002060"/>
                </a:solidFill>
                <a:latin typeface="Meiryo UI" pitchFamily="50" charset="-128"/>
                <a:ea typeface="Meiryo UI" pitchFamily="50" charset="-128"/>
                <a:cs typeface="Meiryo UI" pitchFamily="50" charset="-128"/>
              </a:rPr>
              <a:t>供与額</a:t>
            </a:r>
            <a:r>
              <a:rPr lang="en-US" altLang="es-EC" sz="1100" dirty="0" smtClean="0">
                <a:solidFill>
                  <a:srgbClr val="002060"/>
                </a:solidFill>
                <a:latin typeface="Meiryo UI" pitchFamily="50" charset="-128"/>
                <a:ea typeface="Meiryo UI" pitchFamily="50" charset="-128"/>
                <a:cs typeface="Meiryo UI" pitchFamily="50" charset="-128"/>
              </a:rPr>
              <a:t>:</a:t>
            </a:r>
            <a:r>
              <a:rPr lang="ja-JP" altLang="en-US" sz="1100">
                <a:solidFill>
                  <a:srgbClr val="002060"/>
                </a:solidFill>
                <a:latin typeface="Meiryo UI" pitchFamily="50" charset="-128"/>
                <a:ea typeface="Meiryo UI" pitchFamily="50" charset="-128"/>
                <a:cs typeface="Meiryo UI" pitchFamily="50" charset="-128"/>
              </a:rPr>
              <a:t>　</a:t>
            </a:r>
            <a:r>
              <a:rPr lang="en-US" altLang="ja-JP" sz="1100" smtClean="0">
                <a:solidFill>
                  <a:srgbClr val="002060"/>
                </a:solidFill>
                <a:latin typeface="Meiryo UI" pitchFamily="50" charset="-128"/>
                <a:ea typeface="Meiryo UI" pitchFamily="50" charset="-128"/>
                <a:cs typeface="Meiryo UI" pitchFamily="50" charset="-128"/>
              </a:rPr>
              <a:t>9,131,040</a:t>
            </a:r>
            <a:r>
              <a:rPr lang="ja-JP" altLang="en-US" sz="1100" dirty="0" smtClean="0">
                <a:solidFill>
                  <a:srgbClr val="002060"/>
                </a:solidFill>
                <a:latin typeface="Meiryo UI" pitchFamily="50" charset="-128"/>
                <a:ea typeface="Meiryo UI" pitchFamily="50" charset="-128"/>
                <a:cs typeface="Meiryo UI" pitchFamily="50" charset="-128"/>
              </a:rPr>
              <a:t>円</a:t>
            </a:r>
            <a:endParaRPr lang="es-EC" altLang="es-EC" sz="1100" dirty="0">
              <a:solidFill>
                <a:srgbClr val="002060"/>
              </a:solidFill>
              <a:latin typeface="Meiryo UI" pitchFamily="50" charset="-128"/>
              <a:ea typeface="Meiryo UI" pitchFamily="50" charset="-128"/>
              <a:cs typeface="Meiryo UI" pitchFamily="50" charset="-128"/>
            </a:endParaRPr>
          </a:p>
          <a:p>
            <a:pPr marL="342900" indent="-342900" algn="ctr">
              <a:spcBef>
                <a:spcPct val="20000"/>
              </a:spcBef>
              <a:buFont typeface="Arial" charset="0"/>
              <a:buNone/>
              <a:defRPr/>
            </a:pPr>
            <a:r>
              <a:rPr lang="ja-JP" altLang="es-EC" sz="1100" dirty="0">
                <a:solidFill>
                  <a:srgbClr val="000066"/>
                </a:solidFill>
                <a:latin typeface="Meiryo UI" pitchFamily="34" charset="-128"/>
                <a:ea typeface="Meiryo UI" pitchFamily="34" charset="-128"/>
                <a:cs typeface="Meiryo UI" pitchFamily="34" charset="-128"/>
              </a:rPr>
              <a:t>贈与契約締結日</a:t>
            </a:r>
            <a:r>
              <a:rPr lang="en-US" altLang="es-EC" sz="1100" dirty="0" smtClean="0">
                <a:solidFill>
                  <a:srgbClr val="000066"/>
                </a:solidFill>
                <a:latin typeface="Meiryo UI" pitchFamily="34" charset="-128"/>
                <a:ea typeface="Meiryo UI" pitchFamily="34" charset="-128"/>
                <a:cs typeface="Meiryo UI" pitchFamily="34" charset="-128"/>
              </a:rPr>
              <a:t>:</a:t>
            </a:r>
            <a:r>
              <a:rPr lang="ja-JP" altLang="en-US" sz="1100" dirty="0" smtClean="0">
                <a:solidFill>
                  <a:srgbClr val="000066"/>
                </a:solidFill>
                <a:latin typeface="Meiryo UI" pitchFamily="34" charset="-128"/>
                <a:ea typeface="Meiryo UI" pitchFamily="34" charset="-128"/>
                <a:cs typeface="Meiryo UI" pitchFamily="34" charset="-128"/>
              </a:rPr>
              <a:t> </a:t>
            </a:r>
            <a:r>
              <a:rPr lang="en-US" altLang="ja-JP" sz="1100" dirty="0" smtClean="0">
                <a:solidFill>
                  <a:srgbClr val="000066"/>
                </a:solidFill>
                <a:latin typeface="Meiryo UI" pitchFamily="34" charset="-128"/>
                <a:ea typeface="Meiryo UI" pitchFamily="34" charset="-128"/>
                <a:cs typeface="Meiryo UI" pitchFamily="34" charset="-128"/>
              </a:rPr>
              <a:t>2016</a:t>
            </a:r>
            <a:r>
              <a:rPr lang="ja-JP" altLang="es-EC" sz="1100" dirty="0" smtClean="0">
                <a:solidFill>
                  <a:srgbClr val="000066"/>
                </a:solidFill>
                <a:latin typeface="Meiryo UI" pitchFamily="34" charset="-128"/>
                <a:ea typeface="Meiryo UI" pitchFamily="34" charset="-128"/>
                <a:cs typeface="Meiryo UI" pitchFamily="34" charset="-128"/>
              </a:rPr>
              <a:t>年</a:t>
            </a:r>
            <a:r>
              <a:rPr lang="en-US" altLang="ja-JP" sz="1100" dirty="0" smtClean="0">
                <a:solidFill>
                  <a:srgbClr val="000066"/>
                </a:solidFill>
                <a:latin typeface="Meiryo UI" pitchFamily="34" charset="-128"/>
                <a:ea typeface="Meiryo UI" pitchFamily="34" charset="-128"/>
                <a:cs typeface="Meiryo UI" pitchFamily="34" charset="-128"/>
              </a:rPr>
              <a:t>1</a:t>
            </a:r>
            <a:r>
              <a:rPr lang="en-US" altLang="ja-JP" sz="1100" dirty="0">
                <a:solidFill>
                  <a:srgbClr val="000066"/>
                </a:solidFill>
                <a:latin typeface="Meiryo UI" pitchFamily="34" charset="-128"/>
                <a:ea typeface="Meiryo UI" pitchFamily="34" charset="-128"/>
                <a:cs typeface="Meiryo UI" pitchFamily="34" charset="-128"/>
              </a:rPr>
              <a:t>0</a:t>
            </a:r>
            <a:r>
              <a:rPr lang="ja-JP" altLang="es-EC" sz="1100" dirty="0" smtClean="0">
                <a:solidFill>
                  <a:srgbClr val="000066"/>
                </a:solidFill>
                <a:latin typeface="Meiryo UI" pitchFamily="34" charset="-128"/>
                <a:ea typeface="Meiryo UI" pitchFamily="34" charset="-128"/>
                <a:cs typeface="Meiryo UI" pitchFamily="34" charset="-128"/>
              </a:rPr>
              <a:t>月</a:t>
            </a:r>
            <a:r>
              <a:rPr lang="en-US" altLang="ja-JP" sz="1100" dirty="0" smtClean="0">
                <a:solidFill>
                  <a:srgbClr val="000066"/>
                </a:solidFill>
                <a:latin typeface="Meiryo UI" pitchFamily="34" charset="-128"/>
                <a:ea typeface="Meiryo UI" pitchFamily="34" charset="-128"/>
                <a:cs typeface="Meiryo UI" pitchFamily="34" charset="-128"/>
              </a:rPr>
              <a:t>21</a:t>
            </a:r>
            <a:r>
              <a:rPr lang="ja-JP" altLang="es-EC" sz="1100" dirty="0" smtClean="0">
                <a:solidFill>
                  <a:srgbClr val="000066"/>
                </a:solidFill>
                <a:latin typeface="Meiryo UI" pitchFamily="34" charset="-128"/>
                <a:ea typeface="Meiryo UI" pitchFamily="34" charset="-128"/>
                <a:cs typeface="Meiryo UI" pitchFamily="34" charset="-128"/>
              </a:rPr>
              <a:t>日</a:t>
            </a:r>
            <a:endParaRPr lang="es-EC" altLang="es-EC" sz="1100" dirty="0">
              <a:solidFill>
                <a:srgbClr val="000066"/>
              </a:solidFill>
              <a:latin typeface="Meiryo UI" pitchFamily="34" charset="-128"/>
              <a:ea typeface="Meiryo UI" pitchFamily="34" charset="-128"/>
              <a:cs typeface="Meiryo UI" pitchFamily="34" charset="-128"/>
            </a:endParaRPr>
          </a:p>
          <a:p>
            <a:pPr marL="342900" indent="-342900" algn="ctr" fontAlgn="auto">
              <a:spcBef>
                <a:spcPct val="20000"/>
              </a:spcBef>
              <a:spcAft>
                <a:spcPts val="0"/>
              </a:spcAft>
              <a:buFont typeface="Arial" pitchFamily="34" charset="0"/>
              <a:buNone/>
              <a:defRPr/>
            </a:pPr>
            <a:endParaRPr lang="es-EC" sz="1000"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ja-JP" altLang="es-EC" sz="1000" u="sng" dirty="0">
                <a:solidFill>
                  <a:srgbClr val="000066"/>
                </a:solidFill>
                <a:latin typeface="Meiryo UI" pitchFamily="34" charset="-128"/>
                <a:ea typeface="Meiryo UI" pitchFamily="34" charset="-128"/>
                <a:cs typeface="Meiryo UI" pitchFamily="34" charset="-128"/>
              </a:rPr>
              <a:t>計画実施前</a:t>
            </a:r>
            <a:endParaRPr lang="es-EC" altLang="ja-JP" sz="1000" u="sng"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es-EC" sz="1000" dirty="0">
                <a:latin typeface="Meiryo UI" pitchFamily="34" charset="-128"/>
                <a:ea typeface="Meiryo UI" pitchFamily="34" charset="-128"/>
                <a:cs typeface="Meiryo UI" pitchFamily="34" charset="-128"/>
              </a:rPr>
              <a:t/>
            </a:r>
            <a:br>
              <a:rPr lang="es-EC" sz="1000" dirty="0">
                <a:latin typeface="Meiryo UI" pitchFamily="34" charset="-128"/>
                <a:ea typeface="Meiryo UI" pitchFamily="34" charset="-128"/>
                <a:cs typeface="Meiryo UI" pitchFamily="34" charset="-128"/>
              </a:rPr>
            </a:b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S" sz="1000" u="sng" dirty="0">
              <a:latin typeface="Meiryo UI" pitchFamily="34" charset="-128"/>
              <a:ea typeface="Meiryo UI" pitchFamily="34" charset="-128"/>
              <a:cs typeface="Meiryo UI" pitchFamily="34" charset="-128"/>
            </a:endParaRPr>
          </a:p>
          <a:p>
            <a:pPr>
              <a:spcBef>
                <a:spcPct val="20000"/>
              </a:spcBef>
              <a:defRPr/>
            </a:pPr>
            <a:r>
              <a:rPr lang="ja-JP" altLang="es-EC" sz="1000" u="sng" dirty="0">
                <a:solidFill>
                  <a:srgbClr val="000066"/>
                </a:solidFill>
                <a:latin typeface="Meiryo UI" pitchFamily="34" charset="-128"/>
                <a:ea typeface="Meiryo UI" pitchFamily="34" charset="-128"/>
                <a:cs typeface="Meiryo UI" pitchFamily="34" charset="-128"/>
              </a:rPr>
              <a:t>署名式</a:t>
            </a:r>
            <a:endParaRPr lang="es-EC" sz="1000"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S" sz="1000" u="sng"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ja-JP" altLang="es-EC" sz="1000" u="sng" dirty="0" smtClean="0">
                <a:solidFill>
                  <a:srgbClr val="000066"/>
                </a:solidFill>
                <a:latin typeface="Meiryo UI" pitchFamily="34" charset="-128"/>
                <a:ea typeface="Meiryo UI" pitchFamily="34" charset="-128"/>
                <a:cs typeface="Meiryo UI" pitchFamily="34" charset="-128"/>
              </a:rPr>
              <a:t>署</a:t>
            </a:r>
            <a:r>
              <a:rPr lang="ja-JP" altLang="es-EC" sz="1000" u="sng" dirty="0">
                <a:solidFill>
                  <a:srgbClr val="000066"/>
                </a:solidFill>
                <a:latin typeface="Meiryo UI" pitchFamily="34" charset="-128"/>
                <a:ea typeface="Meiryo UI" pitchFamily="34" charset="-128"/>
                <a:cs typeface="Meiryo UI" pitchFamily="34" charset="-128"/>
              </a:rPr>
              <a:t>名</a:t>
            </a:r>
            <a:r>
              <a:rPr lang="ja-JP" altLang="es-EC" sz="1000" u="sng" dirty="0" smtClean="0">
                <a:solidFill>
                  <a:srgbClr val="000066"/>
                </a:solidFill>
                <a:latin typeface="Meiryo UI" pitchFamily="34" charset="-128"/>
                <a:ea typeface="Meiryo UI" pitchFamily="34" charset="-128"/>
                <a:cs typeface="Meiryo UI" pitchFamily="34" charset="-128"/>
              </a:rPr>
              <a:t>式</a:t>
            </a:r>
            <a:endParaRPr lang="es-EC" sz="1000"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p:txBody>
      </p:sp>
      <p:pic>
        <p:nvPicPr>
          <p:cNvPr id="2051" name="Picture 2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57213" y="4065588"/>
            <a:ext cx="2790825"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4 Título"/>
          <p:cNvSpPr>
            <a:spLocks noGrp="1"/>
          </p:cNvSpPr>
          <p:nvPr>
            <p:ph type="title"/>
          </p:nvPr>
        </p:nvSpPr>
        <p:spPr>
          <a:xfrm>
            <a:off x="0" y="274638"/>
            <a:ext cx="9144000" cy="296862"/>
          </a:xfrm>
          <a:solidFill>
            <a:srgbClr val="000066"/>
          </a:solidFill>
        </p:spPr>
        <p:txBody>
          <a:bodyPr/>
          <a:lstStyle/>
          <a:p>
            <a:pPr eaLnBrk="1" hangingPunct="1"/>
            <a:r>
              <a:rPr lang="ja-JP" altLang="es-EC" sz="1200" b="1" smtClean="0">
                <a:solidFill>
                  <a:srgbClr val="FFFFFF"/>
                </a:solidFill>
                <a:latin typeface="Meiryo UI" pitchFamily="34" charset="-128"/>
                <a:ea typeface="Meiryo UI" pitchFamily="34" charset="-128"/>
                <a:cs typeface="Meiryo UI" pitchFamily="34" charset="-128"/>
              </a:rPr>
              <a:t>対エクアドル草の根・人間の安全保障無償資金協力</a:t>
            </a:r>
            <a:endParaRPr lang="es-EC" sz="1200" b="1" dirty="0" smtClean="0">
              <a:latin typeface="Meiryo UI" pitchFamily="34" charset="-128"/>
              <a:ea typeface="Meiryo UI" pitchFamily="34" charset="-128"/>
              <a:cs typeface="Meiryo UI" pitchFamily="34" charset="-128"/>
            </a:endParaRPr>
          </a:p>
        </p:txBody>
      </p:sp>
      <p:sp>
        <p:nvSpPr>
          <p:cNvPr id="8197" name="5 Marcador de contenido"/>
          <p:cNvSpPr>
            <a:spLocks noGrp="1"/>
          </p:cNvSpPr>
          <p:nvPr>
            <p:ph sz="half" idx="1"/>
          </p:nvPr>
        </p:nvSpPr>
        <p:spPr>
          <a:xfrm>
            <a:off x="214313" y="659284"/>
            <a:ext cx="4038600" cy="3705820"/>
          </a:xfrm>
          <a:noFill/>
        </p:spPr>
        <p:txBody>
          <a:bodyPr wrap="square">
            <a:normAutofit/>
          </a:bodyPr>
          <a:lstStyle/>
          <a:p>
            <a:pPr algn="ctr">
              <a:buNone/>
              <a:defRPr/>
            </a:pPr>
            <a:r>
              <a:rPr lang="ja-JP" altLang="es-EC" sz="1200" b="1" dirty="0" smtClean="0">
                <a:solidFill>
                  <a:srgbClr val="002060"/>
                </a:solidFill>
                <a:latin typeface="Meiryo UI" pitchFamily="50" charset="-128"/>
                <a:ea typeface="Meiryo UI" pitchFamily="50" charset="-128"/>
                <a:cs typeface="Meiryo UI" pitchFamily="50" charset="-128"/>
              </a:rPr>
              <a:t>「</a:t>
            </a:r>
            <a:r>
              <a:rPr lang="ja-JP" altLang="en-US" sz="1200" b="1" dirty="0">
                <a:solidFill>
                  <a:srgbClr val="002060"/>
                </a:solidFill>
                <a:latin typeface="Meiryo UI" pitchFamily="50" charset="-128"/>
                <a:ea typeface="Meiryo UI" pitchFamily="50" charset="-128"/>
                <a:cs typeface="Meiryo UI" pitchFamily="50" charset="-128"/>
              </a:rPr>
              <a:t>カジャマス橋梁建設計画</a:t>
            </a:r>
            <a:r>
              <a:rPr lang="ja-JP" altLang="es-EC" sz="1200" b="1" dirty="0" smtClean="0">
                <a:solidFill>
                  <a:srgbClr val="002060"/>
                </a:solidFill>
                <a:latin typeface="Meiryo UI" pitchFamily="50" charset="-128"/>
                <a:ea typeface="Meiryo UI" pitchFamily="50" charset="-128"/>
                <a:cs typeface="Meiryo UI" pitchFamily="50" charset="-128"/>
              </a:rPr>
              <a:t>」</a:t>
            </a:r>
            <a:endParaRPr lang="es-EC" altLang="es-EC" sz="1200" b="1" dirty="0" smtClean="0">
              <a:solidFill>
                <a:srgbClr val="002060"/>
              </a:solidFill>
              <a:latin typeface="Meiryo UI" pitchFamily="50" charset="-128"/>
              <a:ea typeface="Meiryo UI" pitchFamily="50" charset="-128"/>
              <a:cs typeface="Meiryo UI" pitchFamily="50" charset="-128"/>
            </a:endParaRPr>
          </a:p>
          <a:p>
            <a:pPr marL="0" indent="0" algn="just" eaLnBrk="1" hangingPunct="1">
              <a:buFont typeface="Arial" charset="0"/>
              <a:buNone/>
              <a:defRPr/>
            </a:pPr>
            <a:endParaRPr lang="es-ES"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s-EC" sz="1050" dirty="0" smtClean="0">
                <a:solidFill>
                  <a:srgbClr val="002060"/>
                </a:solidFill>
                <a:latin typeface="Meiryo UI" pitchFamily="50" charset="-128"/>
                <a:ea typeface="Meiryo UI" pitchFamily="50" charset="-128"/>
                <a:cs typeface="Meiryo UI" pitchFamily="50" charset="-128"/>
              </a:rPr>
              <a:t>　在エクアドル日本国大使館において</a:t>
            </a:r>
            <a:r>
              <a:rPr lang="ja-JP" altLang="en-US" sz="1050" dirty="0" smtClean="0">
                <a:solidFill>
                  <a:srgbClr val="002060"/>
                </a:solidFill>
                <a:latin typeface="Meiryo UI" pitchFamily="50" charset="-128"/>
                <a:ea typeface="Meiryo UI" pitchFamily="50" charset="-128"/>
                <a:cs typeface="Meiryo UI" pitchFamily="50" charset="-128"/>
              </a:rPr>
              <a:t>、</a:t>
            </a:r>
            <a:r>
              <a:rPr lang="ja-JP" altLang="es-EC" sz="1050" dirty="0" smtClean="0">
                <a:solidFill>
                  <a:srgbClr val="002060"/>
                </a:solidFill>
                <a:latin typeface="Meiryo UI" pitchFamily="50" charset="-128"/>
                <a:ea typeface="Meiryo UI" pitchFamily="50" charset="-128"/>
                <a:cs typeface="Meiryo UI" pitchFamily="50" charset="-128"/>
              </a:rPr>
              <a:t>平成</a:t>
            </a:r>
            <a:r>
              <a:rPr lang="en-US" altLang="es-EC" sz="1050" dirty="0" smtClean="0">
                <a:solidFill>
                  <a:srgbClr val="002060"/>
                </a:solidFill>
                <a:latin typeface="Meiryo UI" pitchFamily="50" charset="-128"/>
                <a:ea typeface="Meiryo UI" pitchFamily="50" charset="-128"/>
                <a:cs typeface="Meiryo UI" pitchFamily="50" charset="-128"/>
              </a:rPr>
              <a:t>28</a:t>
            </a:r>
            <a:r>
              <a:rPr lang="ja-JP" altLang="es-EC" sz="1050" dirty="0" smtClean="0">
                <a:solidFill>
                  <a:srgbClr val="002060"/>
                </a:solidFill>
                <a:latin typeface="Meiryo UI" pitchFamily="50" charset="-128"/>
                <a:ea typeface="Meiryo UI" pitchFamily="50" charset="-128"/>
                <a:cs typeface="Meiryo UI" pitchFamily="50" charset="-128"/>
              </a:rPr>
              <a:t>年度草の根・人間の安全保障無償資金協力</a:t>
            </a:r>
            <a:r>
              <a:rPr lang="ja-JP" altLang="en-US" sz="1050" dirty="0">
                <a:solidFill>
                  <a:srgbClr val="002060"/>
                </a:solidFill>
                <a:latin typeface="Meiryo UI" pitchFamily="50" charset="-128"/>
                <a:ea typeface="Meiryo UI" pitchFamily="50" charset="-128"/>
                <a:cs typeface="Meiryo UI" pitchFamily="50" charset="-128"/>
              </a:rPr>
              <a:t>「カジャマス橋梁建設計画</a:t>
            </a:r>
            <a:r>
              <a:rPr lang="ja-JP" altLang="es-EC" sz="1050" dirty="0" smtClean="0">
                <a:solidFill>
                  <a:srgbClr val="002060"/>
                </a:solidFill>
                <a:latin typeface="Meiryo UI" pitchFamily="50" charset="-128"/>
                <a:ea typeface="Meiryo UI" pitchFamily="50" charset="-128"/>
                <a:cs typeface="Meiryo UI" pitchFamily="50" charset="-128"/>
              </a:rPr>
              <a:t>」のための、当館</a:t>
            </a:r>
            <a:r>
              <a:rPr lang="ja-JP" altLang="en-US" sz="1050" dirty="0" smtClean="0">
                <a:solidFill>
                  <a:srgbClr val="002060"/>
                </a:solidFill>
                <a:latin typeface="Meiryo UI" pitchFamily="50" charset="-128"/>
                <a:ea typeface="Meiryo UI" pitchFamily="50" charset="-128"/>
                <a:cs typeface="Meiryo UI" pitchFamily="50" charset="-128"/>
              </a:rPr>
              <a:t>とモロナ・サンティアゴ県による贈与契約</a:t>
            </a:r>
            <a:r>
              <a:rPr lang="ja-JP" altLang="es-EC" sz="1050" dirty="0" smtClean="0">
                <a:solidFill>
                  <a:srgbClr val="002060"/>
                </a:solidFill>
                <a:latin typeface="Meiryo UI" pitchFamily="50" charset="-128"/>
                <a:ea typeface="Meiryo UI" pitchFamily="50" charset="-128"/>
                <a:cs typeface="Meiryo UI" pitchFamily="50" charset="-128"/>
              </a:rPr>
              <a:t>署名式が行なわれました。</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endParaRPr lang="en-US" altLang="ja-JP" sz="1050" dirty="0" smtClean="0">
              <a:no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smtClean="0">
                <a:solidFill>
                  <a:srgbClr val="002060"/>
                </a:solidFill>
                <a:latin typeface="Meiryo UI" pitchFamily="50" charset="-128"/>
                <a:ea typeface="Meiryo UI" pitchFamily="50" charset="-128"/>
                <a:cs typeface="Meiryo UI" pitchFamily="50" charset="-128"/>
              </a:rPr>
              <a:t>　</a:t>
            </a:r>
            <a:r>
              <a:rPr lang="ja-JP" altLang="en-US" sz="1050" dirty="0">
                <a:solidFill>
                  <a:srgbClr val="002060"/>
                </a:solidFill>
                <a:latin typeface="Meiryo UI" pitchFamily="50" charset="-128"/>
                <a:ea typeface="Meiryo UI" pitchFamily="50" charset="-128"/>
                <a:cs typeface="Meiryo UI" pitchFamily="50" charset="-128"/>
              </a:rPr>
              <a:t>当サイト</a:t>
            </a:r>
            <a:r>
              <a:rPr lang="ja-JP" altLang="en-US" sz="1050" dirty="0" smtClean="0">
                <a:solidFill>
                  <a:srgbClr val="002060"/>
                </a:solidFill>
                <a:latin typeface="Meiryo UI" pitchFamily="50" charset="-128"/>
                <a:ea typeface="Meiryo UI" pitchFamily="50" charset="-128"/>
                <a:cs typeface="Meiryo UI" pitchFamily="50" charset="-128"/>
              </a:rPr>
              <a:t>は、同</a:t>
            </a:r>
            <a:r>
              <a:rPr lang="ja-JP" altLang="en-US" sz="1050" dirty="0">
                <a:solidFill>
                  <a:srgbClr val="002060"/>
                </a:solidFill>
                <a:latin typeface="Meiryo UI" pitchFamily="50" charset="-128"/>
                <a:ea typeface="Meiryo UI" pitchFamily="50" charset="-128"/>
                <a:cs typeface="Meiryo UI" pitchFamily="50" charset="-128"/>
              </a:rPr>
              <a:t>市中心部とサン・ファン地区並びに更に西方に点在する先住民族シュアル族の５集落を連絡する最短の交通経路で</a:t>
            </a:r>
            <a:r>
              <a:rPr lang="ja-JP" altLang="en-US" sz="1050" dirty="0" smtClean="0">
                <a:solidFill>
                  <a:srgbClr val="002060"/>
                </a:solidFill>
                <a:latin typeface="Meiryo UI" pitchFamily="50" charset="-128"/>
                <a:ea typeface="Meiryo UI" pitchFamily="50" charset="-128"/>
                <a:cs typeface="Meiryo UI" pitchFamily="50" charset="-128"/>
              </a:rPr>
              <a:t>あ</a:t>
            </a:r>
            <a:r>
              <a:rPr lang="ja-JP" altLang="es-EC" sz="1050" dirty="0" smtClean="0">
                <a:solidFill>
                  <a:srgbClr val="002060"/>
                </a:solidFill>
                <a:latin typeface="Meiryo UI" pitchFamily="50" charset="-128"/>
                <a:ea typeface="Meiryo UI" pitchFamily="50" charset="-128"/>
                <a:cs typeface="Meiryo UI" pitchFamily="50" charset="-128"/>
              </a:rPr>
              <a:t>ります</a:t>
            </a:r>
            <a:r>
              <a:rPr lang="ja-JP" altLang="en-US" sz="1050" dirty="0" smtClean="0">
                <a:solidFill>
                  <a:srgbClr val="002060"/>
                </a:solidFill>
                <a:latin typeface="Meiryo UI" pitchFamily="50" charset="-128"/>
                <a:ea typeface="Meiryo UI" pitchFamily="50" charset="-128"/>
                <a:cs typeface="Meiryo UI" pitchFamily="50" charset="-128"/>
              </a:rPr>
              <a:t>。</a:t>
            </a:r>
            <a:r>
              <a:rPr lang="ja-JP" altLang="en-US" sz="1050" dirty="0">
                <a:solidFill>
                  <a:srgbClr val="002060"/>
                </a:solidFill>
                <a:latin typeface="Meiryo UI" pitchFamily="50" charset="-128"/>
                <a:ea typeface="Meiryo UI" pitchFamily="50" charset="-128"/>
                <a:cs typeface="Meiryo UI" pitchFamily="50" charset="-128"/>
              </a:rPr>
              <a:t>当サイトには鉄筋コンクリート製の梁（はり）に木の板を並べて作った歩道橋があるのみであ</a:t>
            </a:r>
            <a:r>
              <a:rPr lang="ja-JP" altLang="en-US" sz="1050" dirty="0" smtClean="0">
                <a:solidFill>
                  <a:srgbClr val="002060"/>
                </a:solidFill>
                <a:latin typeface="Meiryo UI" pitchFamily="50" charset="-128"/>
                <a:ea typeface="Meiryo UI" pitchFamily="50" charset="-128"/>
                <a:cs typeface="Meiryo UI" pitchFamily="50" charset="-128"/>
              </a:rPr>
              <a:t>り、普</a:t>
            </a:r>
            <a:r>
              <a:rPr lang="ja-JP" altLang="en-US" sz="1050" dirty="0">
                <a:solidFill>
                  <a:srgbClr val="002060"/>
                </a:solidFill>
                <a:latin typeface="Meiryo UI" pitchFamily="50" charset="-128"/>
                <a:ea typeface="Meiryo UI" pitchFamily="50" charset="-128"/>
                <a:cs typeface="Meiryo UI" pitchFamily="50" charset="-128"/>
              </a:rPr>
              <a:t>段車両は直接川の中を渡って</a:t>
            </a:r>
            <a:r>
              <a:rPr lang="ja-JP" altLang="en-US" sz="1050" dirty="0" smtClean="0">
                <a:solidFill>
                  <a:srgbClr val="002060"/>
                </a:solidFill>
                <a:latin typeface="Meiryo UI" pitchFamily="50" charset="-128"/>
                <a:ea typeface="Meiryo UI" pitchFamily="50" charset="-128"/>
                <a:cs typeface="Meiryo UI" pitchFamily="50" charset="-128"/>
              </a:rPr>
              <a:t>いますが、雨</a:t>
            </a:r>
            <a:r>
              <a:rPr lang="ja-JP" altLang="en-US" sz="1050" dirty="0">
                <a:solidFill>
                  <a:srgbClr val="002060"/>
                </a:solidFill>
                <a:latin typeface="Meiryo UI" pitchFamily="50" charset="-128"/>
                <a:ea typeface="Meiryo UI" pitchFamily="50" charset="-128"/>
                <a:cs typeface="Meiryo UI" pitchFamily="50" charset="-128"/>
              </a:rPr>
              <a:t>季に川の水位が上昇した際には車両の通行は完全に遮断さ</a:t>
            </a:r>
            <a:r>
              <a:rPr lang="ja-JP" altLang="en-US" sz="1050" dirty="0" smtClean="0">
                <a:solidFill>
                  <a:srgbClr val="002060"/>
                </a:solidFill>
                <a:latin typeface="Meiryo UI" pitchFamily="50" charset="-128"/>
                <a:ea typeface="Meiryo UI" pitchFamily="50" charset="-128"/>
                <a:cs typeface="Meiryo UI" pitchFamily="50" charset="-128"/>
              </a:rPr>
              <a:t>れ</a:t>
            </a:r>
            <a:r>
              <a:rPr lang="ja-JP" altLang="es-EC" sz="1050" dirty="0" smtClean="0">
                <a:solidFill>
                  <a:srgbClr val="002060"/>
                </a:solidFill>
                <a:latin typeface="Meiryo UI" pitchFamily="50" charset="-128"/>
                <a:ea typeface="Meiryo UI" pitchFamily="50" charset="-128"/>
                <a:cs typeface="Meiryo UI" pitchFamily="50" charset="-128"/>
              </a:rPr>
              <a:t>ます</a:t>
            </a:r>
            <a:r>
              <a:rPr lang="ja-JP" altLang="en-US" sz="1050" dirty="0" smtClean="0">
                <a:solidFill>
                  <a:srgbClr val="002060"/>
                </a:solidFill>
                <a:latin typeface="Meiryo UI" pitchFamily="50" charset="-128"/>
                <a:ea typeface="Meiryo UI" pitchFamily="50" charset="-128"/>
                <a:cs typeface="Meiryo UI" pitchFamily="50" charset="-128"/>
              </a:rPr>
              <a:t>。か</a:t>
            </a:r>
            <a:r>
              <a:rPr lang="ja-JP" altLang="en-US" sz="1050" dirty="0">
                <a:solidFill>
                  <a:srgbClr val="002060"/>
                </a:solidFill>
                <a:latin typeface="Meiryo UI" pitchFamily="50" charset="-128"/>
                <a:ea typeface="Meiryo UI" pitchFamily="50" charset="-128"/>
                <a:cs typeface="Meiryo UI" pitchFamily="50" charset="-128"/>
              </a:rPr>
              <a:t>かる状況</a:t>
            </a:r>
            <a:r>
              <a:rPr lang="ja-JP" altLang="en-US" sz="1050" dirty="0" smtClean="0">
                <a:solidFill>
                  <a:srgbClr val="002060"/>
                </a:solidFill>
                <a:latin typeface="Meiryo UI" pitchFamily="50" charset="-128"/>
                <a:ea typeface="Meiryo UI" pitchFamily="50" charset="-128"/>
                <a:cs typeface="Meiryo UI" pitchFamily="50" charset="-128"/>
              </a:rPr>
              <a:t>は、住</a:t>
            </a:r>
            <a:r>
              <a:rPr lang="ja-JP" altLang="en-US" sz="1050" dirty="0">
                <a:solidFill>
                  <a:srgbClr val="002060"/>
                </a:solidFill>
                <a:latin typeface="Meiryo UI" pitchFamily="50" charset="-128"/>
                <a:ea typeface="Meiryo UI" pitchFamily="50" charset="-128"/>
                <a:cs typeface="Meiryo UI" pitchFamily="50" charset="-128"/>
              </a:rPr>
              <a:t>民の日常生活や農産物の市場への出荷など経済活動に大きな影響を与えるた</a:t>
            </a:r>
            <a:r>
              <a:rPr lang="ja-JP" altLang="en-US" sz="1050" dirty="0" smtClean="0">
                <a:solidFill>
                  <a:srgbClr val="002060"/>
                </a:solidFill>
                <a:latin typeface="Meiryo UI" pitchFamily="50" charset="-128"/>
                <a:ea typeface="Meiryo UI" pitchFamily="50" charset="-128"/>
                <a:cs typeface="Meiryo UI" pitchFamily="50" charset="-128"/>
              </a:rPr>
              <a:t>め、車</a:t>
            </a:r>
            <a:r>
              <a:rPr lang="ja-JP" altLang="en-US" sz="1050" dirty="0">
                <a:solidFill>
                  <a:srgbClr val="002060"/>
                </a:solidFill>
                <a:latin typeface="Meiryo UI" pitchFamily="50" charset="-128"/>
                <a:ea typeface="Meiryo UI" pitchFamily="50" charset="-128"/>
                <a:cs typeface="Meiryo UI" pitchFamily="50" charset="-128"/>
              </a:rPr>
              <a:t>両が年間を通して安全に通行できる鉄筋コンクリート製橋梁の設置が求められて</a:t>
            </a:r>
            <a:r>
              <a:rPr lang="ja-JP" altLang="en-US" sz="1050" dirty="0" smtClean="0">
                <a:solidFill>
                  <a:srgbClr val="002060"/>
                </a:solidFill>
                <a:latin typeface="Meiryo UI" pitchFamily="50" charset="-128"/>
                <a:ea typeface="Meiryo UI" pitchFamily="50" charset="-128"/>
                <a:cs typeface="Meiryo UI" pitchFamily="50" charset="-128"/>
              </a:rPr>
              <a:t>い</a:t>
            </a:r>
            <a:r>
              <a:rPr lang="ja-JP" altLang="es-EC" sz="1050" dirty="0" smtClean="0">
                <a:solidFill>
                  <a:srgbClr val="002060"/>
                </a:solidFill>
                <a:latin typeface="Meiryo UI" pitchFamily="50" charset="-128"/>
                <a:ea typeface="Meiryo UI" pitchFamily="50" charset="-128"/>
                <a:cs typeface="Meiryo UI" pitchFamily="50" charset="-128"/>
              </a:rPr>
              <a:t>ます</a:t>
            </a:r>
            <a:r>
              <a:rPr lang="ja-JP" altLang="en-US" sz="1050" dirty="0" smtClean="0">
                <a:solidFill>
                  <a:srgbClr val="002060"/>
                </a:solidFill>
                <a:latin typeface="Meiryo UI" pitchFamily="50" charset="-128"/>
                <a:ea typeface="Meiryo UI" pitchFamily="50" charset="-128"/>
                <a:cs typeface="Meiryo UI" pitchFamily="50" charset="-128"/>
              </a:rPr>
              <a:t>。</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smtClean="0">
                <a:solidFill>
                  <a:srgbClr val="002060"/>
                </a:solidFill>
                <a:latin typeface="Meiryo UI" pitchFamily="50" charset="-128"/>
                <a:ea typeface="Meiryo UI" pitchFamily="50" charset="-128"/>
                <a:cs typeface="Meiryo UI" pitchFamily="50" charset="-128"/>
              </a:rPr>
              <a:t>　</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a:solidFill>
                  <a:srgbClr val="002060"/>
                </a:solidFill>
                <a:latin typeface="Meiryo UI" pitchFamily="50" charset="-128"/>
                <a:ea typeface="Meiryo UI" pitchFamily="50" charset="-128"/>
                <a:cs typeface="Meiryo UI" pitchFamily="50" charset="-128"/>
              </a:rPr>
              <a:t>本計画は、前述の地区において</a:t>
            </a:r>
            <a:r>
              <a:rPr lang="en-US" altLang="ja-JP" sz="1050" dirty="0">
                <a:solidFill>
                  <a:srgbClr val="002060"/>
                </a:solidFill>
                <a:latin typeface="Meiryo UI" pitchFamily="50" charset="-128"/>
                <a:ea typeface="Meiryo UI" pitchFamily="50" charset="-128"/>
                <a:cs typeface="Meiryo UI" pitchFamily="50" charset="-128"/>
              </a:rPr>
              <a:t>1</a:t>
            </a:r>
            <a:r>
              <a:rPr lang="ja-JP" altLang="en-US" sz="1050" dirty="0">
                <a:solidFill>
                  <a:srgbClr val="002060"/>
                </a:solidFill>
                <a:latin typeface="Meiryo UI" pitchFamily="50" charset="-128"/>
                <a:ea typeface="Meiryo UI" pitchFamily="50" charset="-128"/>
                <a:cs typeface="Meiryo UI" pitchFamily="50" charset="-128"/>
              </a:rPr>
              <a:t>橋梁を建設することにより、安全な交通を確保し、地域住民の生活環境の向上に貢献しようとするものです。</a:t>
            </a:r>
          </a:p>
        </p:txBody>
      </p:sp>
      <p:sp>
        <p:nvSpPr>
          <p:cNvPr id="2057" name="AutoShape 6"/>
          <p:cNvSpPr>
            <a:spLocks noChangeArrowheads="1"/>
          </p:cNvSpPr>
          <p:nvPr/>
        </p:nvSpPr>
        <p:spPr bwMode="auto">
          <a:xfrm>
            <a:off x="2724150" y="4038600"/>
            <a:ext cx="647700" cy="215900"/>
          </a:xfrm>
          <a:prstGeom prst="wedgeRectCallout">
            <a:avLst>
              <a:gd name="adj1" fmla="val -115843"/>
              <a:gd name="adj2" fmla="val 212736"/>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a:solidFill>
                  <a:srgbClr val="002060"/>
                </a:solidFill>
                <a:latin typeface="Meiryo UI" pitchFamily="34" charset="-128"/>
                <a:ea typeface="Meiryo UI" pitchFamily="34" charset="-128"/>
                <a:cs typeface="Meiryo UI" pitchFamily="34" charset="-128"/>
              </a:rPr>
              <a:t>キト</a:t>
            </a:r>
            <a:endParaRPr lang="es-ES" sz="1100" dirty="0">
              <a:latin typeface="Meiryo UI" pitchFamily="34" charset="-128"/>
              <a:ea typeface="Meiryo UI" pitchFamily="34" charset="-128"/>
              <a:cs typeface="Meiryo UI" pitchFamily="34" charset="-128"/>
            </a:endParaRPr>
          </a:p>
        </p:txBody>
      </p:sp>
      <p:sp>
        <p:nvSpPr>
          <p:cNvPr id="14" name="AutoShape 6"/>
          <p:cNvSpPr>
            <a:spLocks noChangeArrowheads="1"/>
          </p:cNvSpPr>
          <p:nvPr/>
        </p:nvSpPr>
        <p:spPr bwMode="auto">
          <a:xfrm>
            <a:off x="557213" y="5545533"/>
            <a:ext cx="1169987" cy="187722"/>
          </a:xfrm>
          <a:prstGeom prst="wedgeRectCallout">
            <a:avLst>
              <a:gd name="adj1" fmla="val 110453"/>
              <a:gd name="adj2" fmla="val -168574"/>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n-US" sz="1100" dirty="0" smtClean="0">
                <a:solidFill>
                  <a:srgbClr val="002060"/>
                </a:solidFill>
                <a:latin typeface="Meiryo UI" pitchFamily="34" charset="-128"/>
                <a:ea typeface="Meiryo UI" pitchFamily="34" charset="-128"/>
                <a:cs typeface="Meiryo UI" pitchFamily="34" charset="-128"/>
              </a:rPr>
              <a:t>モロナ・サンティアゴ</a:t>
            </a:r>
            <a:endParaRPr lang="es-EC" altLang="ja-JP" sz="1100" dirty="0">
              <a:solidFill>
                <a:srgbClr val="002060"/>
              </a:solidFill>
              <a:latin typeface="Meiryo UI" pitchFamily="34" charset="-128"/>
              <a:ea typeface="Meiryo UI" pitchFamily="34" charset="-128"/>
              <a:cs typeface="Meiryo UI" pitchFamily="34" charset="-128"/>
            </a:endParaRPr>
          </a:p>
        </p:txBody>
      </p:sp>
      <p:sp>
        <p:nvSpPr>
          <p:cNvPr id="16" name="8 Marcador de pie de página"/>
          <p:cNvSpPr>
            <a:spLocks noGrp="1"/>
          </p:cNvSpPr>
          <p:nvPr>
            <p:ph type="ftr" sz="quarter" idx="11"/>
          </p:nvPr>
        </p:nvSpPr>
        <p:spPr bwMode="auto">
          <a:xfrm>
            <a:off x="428625" y="6143625"/>
            <a:ext cx="8286750" cy="577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ja-JP" altLang="es-EC" sz="800" dirty="0" smtClean="0">
                <a:solidFill>
                  <a:srgbClr val="002060"/>
                </a:solidFill>
                <a:latin typeface="Meiryo UI" pitchFamily="34" charset="-128"/>
                <a:ea typeface="Meiryo UI" pitchFamily="34" charset="-128"/>
                <a:cs typeface="Meiryo UI" pitchFamily="34" charset="-128"/>
              </a:rPr>
              <a:t>在エクアドル日本国大使館、草の根・人間の安全保障無償資金協力</a:t>
            </a:r>
            <a:endParaRPr lang="es-EC" altLang="ja-JP" sz="800" dirty="0" smtClean="0">
              <a:solidFill>
                <a:srgbClr val="002060"/>
              </a:solidFill>
              <a:latin typeface="Meiryo UI" pitchFamily="34" charset="-128"/>
              <a:ea typeface="Meiryo UI" pitchFamily="34" charset="-128"/>
              <a:cs typeface="Meiryo UI" pitchFamily="34" charset="-128"/>
            </a:endParaRPr>
          </a:p>
          <a:p>
            <a:pPr eaLnBrk="1" hangingPunct="1"/>
            <a:r>
              <a:rPr lang="es-EC" altLang="ja-JP" sz="800" dirty="0" smtClean="0">
                <a:solidFill>
                  <a:srgbClr val="002060"/>
                </a:solidFill>
                <a:latin typeface="Meiryo UI" pitchFamily="34" charset="-128"/>
                <a:ea typeface="Meiryo UI" pitchFamily="34" charset="-128"/>
                <a:cs typeface="Meiryo UI" pitchFamily="34" charset="-128"/>
              </a:rPr>
              <a:t>Tel: 02 2278 700 (ext. 125, 126, 140), email: apc@qi.mofa.go.jp, Web: http://www.ec.emb-japan.go.jp</a:t>
            </a:r>
          </a:p>
        </p:txBody>
      </p:sp>
      <p:pic>
        <p:nvPicPr>
          <p:cNvPr id="17" name="18 Imagen"/>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220075" y="6021388"/>
            <a:ext cx="6715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cstate="print">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bwMode="auto">
          <a:xfrm>
            <a:off x="6730996" y="1701844"/>
            <a:ext cx="2160000"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6" cstate="print">
            <a:extLst>
              <a:ext uri="{BEBA8EAE-BF5A-486C-A8C5-ECC9F3942E4B}">
                <a14:imgProps xmlns:a14="http://schemas.microsoft.com/office/drawing/2010/main">
                  <a14:imgLayer r:embed="rId7">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bwMode="auto">
          <a:xfrm>
            <a:off x="4428224" y="1723160"/>
            <a:ext cx="2160000"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8" cstate="print">
            <a:extLst>
              <a:ext uri="{BEBA8EAE-BF5A-486C-A8C5-ECC9F3942E4B}">
                <a14:imgProps xmlns:a14="http://schemas.microsoft.com/office/drawing/2010/main">
                  <a14:imgLayer r:embed="rId9">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bwMode="auto">
          <a:xfrm>
            <a:off x="4427984" y="3789040"/>
            <a:ext cx="2159999" cy="1620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
          <p:cNvPicPr>
            <a:picLocks noChangeAspect="1" noChangeArrowheads="1"/>
          </p:cNvPicPr>
          <p:nvPr/>
        </p:nvPicPr>
        <p:blipFill>
          <a:blip r:embed="rId10" cstate="print">
            <a:extLst>
              <a:ext uri="{BEBA8EAE-BF5A-486C-A8C5-ECC9F3942E4B}">
                <a14:imgProps xmlns:a14="http://schemas.microsoft.com/office/drawing/2010/main">
                  <a14:imgLayer r:embed="rId11">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bwMode="auto">
          <a:xfrm>
            <a:off x="6732480" y="3789040"/>
            <a:ext cx="2159999" cy="16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2298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Words>
  <Application>Microsoft Office PowerPoint</Application>
  <PresentationFormat>Presentación en pantalla (4:3)</PresentationFormat>
  <Paragraphs>29</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対エクアドル草の根・人間の安全保障無償資金協力</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対エクアドル草の根・人間の安全保障無償資金協力</dc:title>
  <dc:creator>KOBAYASHI NORIAKI</dc:creator>
  <cp:lastModifiedBy>KOBAYASHI NORIAKI</cp:lastModifiedBy>
  <cp:revision>1</cp:revision>
  <dcterms:created xsi:type="dcterms:W3CDTF">2017-01-20T22:32:53Z</dcterms:created>
  <dcterms:modified xsi:type="dcterms:W3CDTF">2017-01-20T22:33:08Z</dcterms:modified>
</cp:coreProperties>
</file>