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Lst>
  <p:sldSz cx="9144000" cy="6858000" type="screen4x3"/>
  <p:notesSz cx="6797675" cy="987425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36" autoAdjust="0"/>
    <p:restoredTop sz="94660"/>
  </p:normalViewPr>
  <p:slideViewPr>
    <p:cSldViewPr>
      <p:cViewPr varScale="1">
        <p:scale>
          <a:sx n="98" d="100"/>
          <a:sy n="98" d="100"/>
        </p:scale>
        <p:origin x="-102" y="-3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C"/>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C"/>
          </a:p>
        </p:txBody>
      </p:sp>
      <p:sp>
        <p:nvSpPr>
          <p:cNvPr id="4" name="3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4057878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452211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4076220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118255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5" name="4 Marcador de pie de página"/>
          <p:cNvSpPr>
            <a:spLocks noGrp="1"/>
          </p:cNvSpPr>
          <p:nvPr>
            <p:ph type="ftr" sz="quarter" idx="11"/>
          </p:nvPr>
        </p:nvSpPr>
        <p:spPr/>
        <p:txBody>
          <a:bodyPr/>
          <a:lstStyle/>
          <a:p>
            <a:endParaRPr lang="es-EC" dirty="0"/>
          </a:p>
        </p:txBody>
      </p:sp>
      <p:sp>
        <p:nvSpPr>
          <p:cNvPr id="6" name="5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892687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6" name="5 Marcador de pie de página"/>
          <p:cNvSpPr>
            <a:spLocks noGrp="1"/>
          </p:cNvSpPr>
          <p:nvPr>
            <p:ph type="ftr" sz="quarter" idx="11"/>
          </p:nvPr>
        </p:nvSpPr>
        <p:spPr/>
        <p:txBody>
          <a:bodyPr/>
          <a:lstStyle/>
          <a:p>
            <a:endParaRPr lang="es-EC" dirty="0"/>
          </a:p>
        </p:txBody>
      </p:sp>
      <p:sp>
        <p:nvSpPr>
          <p:cNvPr id="7" name="6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989487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7" name="6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8" name="7 Marcador de pie de página"/>
          <p:cNvSpPr>
            <a:spLocks noGrp="1"/>
          </p:cNvSpPr>
          <p:nvPr>
            <p:ph type="ftr" sz="quarter" idx="11"/>
          </p:nvPr>
        </p:nvSpPr>
        <p:spPr/>
        <p:txBody>
          <a:bodyPr/>
          <a:lstStyle/>
          <a:p>
            <a:endParaRPr lang="es-EC" dirty="0"/>
          </a:p>
        </p:txBody>
      </p:sp>
      <p:sp>
        <p:nvSpPr>
          <p:cNvPr id="9" name="8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396848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4" name="3 Marcador de pie de página"/>
          <p:cNvSpPr>
            <a:spLocks noGrp="1"/>
          </p:cNvSpPr>
          <p:nvPr>
            <p:ph type="ftr" sz="quarter" idx="11"/>
          </p:nvPr>
        </p:nvSpPr>
        <p:spPr/>
        <p:txBody>
          <a:bodyPr/>
          <a:lstStyle/>
          <a:p>
            <a:endParaRPr lang="es-EC" dirty="0"/>
          </a:p>
        </p:txBody>
      </p:sp>
      <p:sp>
        <p:nvSpPr>
          <p:cNvPr id="5" name="4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373307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3" name="2 Marcador de pie de página"/>
          <p:cNvSpPr>
            <a:spLocks noGrp="1"/>
          </p:cNvSpPr>
          <p:nvPr>
            <p:ph type="ftr" sz="quarter" idx="11"/>
          </p:nvPr>
        </p:nvSpPr>
        <p:spPr/>
        <p:txBody>
          <a:bodyPr/>
          <a:lstStyle/>
          <a:p>
            <a:endParaRPr lang="es-EC" dirty="0"/>
          </a:p>
        </p:txBody>
      </p:sp>
      <p:sp>
        <p:nvSpPr>
          <p:cNvPr id="4" name="3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042796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C"/>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6" name="5 Marcador de pie de página"/>
          <p:cNvSpPr>
            <a:spLocks noGrp="1"/>
          </p:cNvSpPr>
          <p:nvPr>
            <p:ph type="ftr" sz="quarter" idx="11"/>
          </p:nvPr>
        </p:nvSpPr>
        <p:spPr/>
        <p:txBody>
          <a:bodyPr/>
          <a:lstStyle/>
          <a:p>
            <a:endParaRPr lang="es-EC" dirty="0"/>
          </a:p>
        </p:txBody>
      </p:sp>
      <p:sp>
        <p:nvSpPr>
          <p:cNvPr id="7" name="6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171515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C"/>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3288A9B-A1E2-457E-8554-90C0B062BAE1}" type="datetimeFigureOut">
              <a:rPr lang="es-EC" smtClean="0"/>
              <a:t>24/01/2017</a:t>
            </a:fld>
            <a:endParaRPr lang="es-EC" dirty="0"/>
          </a:p>
        </p:txBody>
      </p:sp>
      <p:sp>
        <p:nvSpPr>
          <p:cNvPr id="6" name="5 Marcador de pie de página"/>
          <p:cNvSpPr>
            <a:spLocks noGrp="1"/>
          </p:cNvSpPr>
          <p:nvPr>
            <p:ph type="ftr" sz="quarter" idx="11"/>
          </p:nvPr>
        </p:nvSpPr>
        <p:spPr/>
        <p:txBody>
          <a:bodyPr/>
          <a:lstStyle/>
          <a:p>
            <a:endParaRPr lang="es-EC" dirty="0"/>
          </a:p>
        </p:txBody>
      </p:sp>
      <p:sp>
        <p:nvSpPr>
          <p:cNvPr id="7" name="6 Marcador de número de diapositiva"/>
          <p:cNvSpPr>
            <a:spLocks noGrp="1"/>
          </p:cNvSpPr>
          <p:nvPr>
            <p:ph type="sldNum" sz="quarter" idx="12"/>
          </p:nvPr>
        </p:nvSpPr>
        <p:spPr/>
        <p:txBody>
          <a:bodyPr/>
          <a:lstStyle/>
          <a:p>
            <a:fld id="{1A695F99-69F0-4E01-A9B0-86AEB51D3945}" type="slidenum">
              <a:rPr lang="es-EC" smtClean="0"/>
              <a:t>‹Nº›</a:t>
            </a:fld>
            <a:endParaRPr lang="es-EC" dirty="0"/>
          </a:p>
        </p:txBody>
      </p:sp>
    </p:spTree>
    <p:extLst>
      <p:ext uri="{BB962C8B-B14F-4D97-AF65-F5344CB8AC3E}">
        <p14:creationId xmlns:p14="http://schemas.microsoft.com/office/powerpoint/2010/main" val="1789698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288A9B-A1E2-457E-8554-90C0B062BAE1}" type="datetimeFigureOut">
              <a:rPr lang="es-EC" smtClean="0"/>
              <a:t>24/01/2017</a:t>
            </a:fld>
            <a:endParaRPr lang="es-EC"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695F99-69F0-4E01-A9B0-86AEB51D3945}" type="slidenum">
              <a:rPr lang="es-EC" smtClean="0"/>
              <a:t>‹Nº›</a:t>
            </a:fld>
            <a:endParaRPr lang="es-EC" dirty="0"/>
          </a:p>
        </p:txBody>
      </p:sp>
    </p:spTree>
    <p:extLst>
      <p:ext uri="{BB962C8B-B14F-4D97-AF65-F5344CB8AC3E}">
        <p14:creationId xmlns:p14="http://schemas.microsoft.com/office/powerpoint/2010/main" val="2077168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6 Marcador de contenido"/>
          <p:cNvSpPr txBox="1">
            <a:spLocks/>
          </p:cNvSpPr>
          <p:nvPr/>
        </p:nvSpPr>
        <p:spPr bwMode="auto">
          <a:xfrm>
            <a:off x="4357688" y="785813"/>
            <a:ext cx="4572000" cy="5072062"/>
          </a:xfrm>
          <a:prstGeom prst="rect">
            <a:avLst/>
          </a:prstGeom>
          <a:noFill/>
          <a:ln w="9525">
            <a:noFill/>
            <a:miter lim="800000"/>
            <a:headEnd/>
            <a:tailEnd/>
          </a:ln>
        </p:spPr>
        <p:txBody>
          <a:bodyPr/>
          <a:lstStyle/>
          <a:p>
            <a:pPr marL="342900" indent="-342900" algn="ctr">
              <a:spcBef>
                <a:spcPct val="20000"/>
              </a:spcBef>
              <a:buFont typeface="Arial" charset="0"/>
              <a:buNone/>
              <a:defRPr/>
            </a:pPr>
            <a:r>
              <a:rPr lang="ja-JP" altLang="es-EC" sz="1100" dirty="0">
                <a:solidFill>
                  <a:srgbClr val="002060"/>
                </a:solidFill>
                <a:latin typeface="Meiryo UI" pitchFamily="50" charset="-128"/>
                <a:ea typeface="Meiryo UI" pitchFamily="50" charset="-128"/>
                <a:cs typeface="Meiryo UI" pitchFamily="50" charset="-128"/>
              </a:rPr>
              <a:t>供与額</a:t>
            </a:r>
            <a:r>
              <a:rPr lang="en-US" altLang="es-EC" sz="1100" dirty="0" smtClean="0">
                <a:solidFill>
                  <a:srgbClr val="002060"/>
                </a:solidFill>
                <a:latin typeface="Meiryo UI" pitchFamily="50" charset="-128"/>
                <a:ea typeface="Meiryo UI" pitchFamily="50" charset="-128"/>
                <a:cs typeface="Meiryo UI" pitchFamily="50" charset="-128"/>
              </a:rPr>
              <a:t>:</a:t>
            </a:r>
            <a:r>
              <a:rPr lang="ja-JP" altLang="en-US" sz="1100" dirty="0">
                <a:solidFill>
                  <a:srgbClr val="002060"/>
                </a:solidFill>
                <a:latin typeface="Meiryo UI" pitchFamily="50" charset="-128"/>
                <a:ea typeface="Meiryo UI" pitchFamily="50" charset="-128"/>
                <a:cs typeface="Meiryo UI" pitchFamily="50" charset="-128"/>
              </a:rPr>
              <a:t>　</a:t>
            </a:r>
            <a:r>
              <a:rPr lang="ja-JP" altLang="en-US" sz="1100" dirty="0" smtClean="0">
                <a:solidFill>
                  <a:srgbClr val="002060"/>
                </a:solidFill>
                <a:latin typeface="Meiryo UI" pitchFamily="50" charset="-128"/>
                <a:ea typeface="Meiryo UI" pitchFamily="50" charset="-128"/>
                <a:cs typeface="Meiryo UI" pitchFamily="50" charset="-128"/>
              </a:rPr>
              <a:t>９、９４７、５２０</a:t>
            </a:r>
            <a:r>
              <a:rPr lang="ja-JP" altLang="en-US" sz="1100" dirty="0">
                <a:solidFill>
                  <a:srgbClr val="002060"/>
                </a:solidFill>
                <a:latin typeface="Meiryo UI" pitchFamily="50" charset="-128"/>
                <a:ea typeface="Meiryo UI" pitchFamily="50" charset="-128"/>
                <a:cs typeface="Meiryo UI" pitchFamily="50" charset="-128"/>
              </a:rPr>
              <a:t>円</a:t>
            </a:r>
            <a:endParaRPr lang="es-EC" altLang="es-EC" sz="1100" dirty="0">
              <a:solidFill>
                <a:srgbClr val="002060"/>
              </a:solidFill>
              <a:latin typeface="Meiryo UI" pitchFamily="50" charset="-128"/>
              <a:ea typeface="Meiryo UI" pitchFamily="50" charset="-128"/>
              <a:cs typeface="Meiryo UI" pitchFamily="50" charset="-128"/>
            </a:endParaRPr>
          </a:p>
          <a:p>
            <a:pPr marL="342900" indent="-342900" algn="ctr">
              <a:spcBef>
                <a:spcPct val="20000"/>
              </a:spcBef>
              <a:buFont typeface="Arial" charset="0"/>
              <a:buNone/>
              <a:defRPr/>
            </a:pPr>
            <a:r>
              <a:rPr lang="ja-JP" altLang="es-EC" sz="1100" dirty="0">
                <a:solidFill>
                  <a:srgbClr val="000066"/>
                </a:solidFill>
                <a:latin typeface="Meiryo UI" pitchFamily="34" charset="-128"/>
                <a:ea typeface="Meiryo UI" pitchFamily="34" charset="-128"/>
                <a:cs typeface="Meiryo UI" pitchFamily="34" charset="-128"/>
              </a:rPr>
              <a:t>贈与契約締結日</a:t>
            </a:r>
            <a:r>
              <a:rPr lang="en-US" altLang="es-EC" sz="1100" dirty="0" smtClean="0">
                <a:solidFill>
                  <a:srgbClr val="000066"/>
                </a:solidFill>
                <a:latin typeface="Meiryo UI" pitchFamily="34" charset="-128"/>
                <a:ea typeface="Meiryo UI" pitchFamily="34" charset="-128"/>
                <a:cs typeface="Meiryo UI" pitchFamily="34" charset="-128"/>
              </a:rPr>
              <a:t>:</a:t>
            </a:r>
            <a:r>
              <a:rPr lang="ja-JP" altLang="en-US" sz="1100" dirty="0" smtClean="0">
                <a:solidFill>
                  <a:srgbClr val="000066"/>
                </a:solidFill>
                <a:latin typeface="Meiryo UI" pitchFamily="34" charset="-128"/>
                <a:ea typeface="Meiryo UI" pitchFamily="34" charset="-128"/>
                <a:cs typeface="Meiryo UI" pitchFamily="34" charset="-128"/>
              </a:rPr>
              <a:t> </a:t>
            </a:r>
            <a:r>
              <a:rPr lang="en-US" altLang="ja-JP" sz="1100" dirty="0" smtClean="0">
                <a:solidFill>
                  <a:srgbClr val="000066"/>
                </a:solidFill>
                <a:latin typeface="Meiryo UI" pitchFamily="34" charset="-128"/>
                <a:ea typeface="Meiryo UI" pitchFamily="34" charset="-128"/>
                <a:cs typeface="Meiryo UI" pitchFamily="34" charset="-128"/>
              </a:rPr>
              <a:t>2017</a:t>
            </a:r>
            <a:r>
              <a:rPr lang="ja-JP" altLang="es-EC" sz="1100" dirty="0" smtClean="0">
                <a:solidFill>
                  <a:srgbClr val="000066"/>
                </a:solidFill>
                <a:latin typeface="Meiryo UI" pitchFamily="34" charset="-128"/>
                <a:ea typeface="Meiryo UI" pitchFamily="34" charset="-128"/>
                <a:cs typeface="Meiryo UI" pitchFamily="34" charset="-128"/>
              </a:rPr>
              <a:t>年</a:t>
            </a:r>
            <a:r>
              <a:rPr lang="en-US" altLang="ja-JP" sz="1100" dirty="0" smtClean="0">
                <a:solidFill>
                  <a:srgbClr val="000066"/>
                </a:solidFill>
                <a:latin typeface="Meiryo UI" pitchFamily="34" charset="-128"/>
                <a:ea typeface="Meiryo UI" pitchFamily="34" charset="-128"/>
                <a:cs typeface="Meiryo UI" pitchFamily="34" charset="-128"/>
              </a:rPr>
              <a:t>1</a:t>
            </a:r>
            <a:r>
              <a:rPr lang="ja-JP" altLang="es-EC" sz="1100" dirty="0" smtClean="0">
                <a:solidFill>
                  <a:srgbClr val="000066"/>
                </a:solidFill>
                <a:latin typeface="Meiryo UI" pitchFamily="34" charset="-128"/>
                <a:ea typeface="Meiryo UI" pitchFamily="34" charset="-128"/>
                <a:cs typeface="Meiryo UI" pitchFamily="34" charset="-128"/>
              </a:rPr>
              <a:t>月</a:t>
            </a:r>
            <a:r>
              <a:rPr lang="en-US" altLang="ja-JP" sz="1100" dirty="0" smtClean="0">
                <a:solidFill>
                  <a:srgbClr val="000066"/>
                </a:solidFill>
                <a:latin typeface="Meiryo UI" pitchFamily="34" charset="-128"/>
                <a:ea typeface="Meiryo UI" pitchFamily="34" charset="-128"/>
                <a:cs typeface="Meiryo UI" pitchFamily="34" charset="-128"/>
              </a:rPr>
              <a:t>24</a:t>
            </a:r>
            <a:r>
              <a:rPr lang="ja-JP" altLang="es-EC" sz="1100" dirty="0" smtClean="0">
                <a:solidFill>
                  <a:srgbClr val="000066"/>
                </a:solidFill>
                <a:latin typeface="Meiryo UI" pitchFamily="34" charset="-128"/>
                <a:ea typeface="Meiryo UI" pitchFamily="34" charset="-128"/>
                <a:cs typeface="Meiryo UI" pitchFamily="34" charset="-128"/>
              </a:rPr>
              <a:t>日</a:t>
            </a:r>
            <a:endParaRPr lang="es-EC" altLang="es-EC" sz="1100" dirty="0">
              <a:solidFill>
                <a:srgbClr val="000066"/>
              </a:solidFill>
              <a:latin typeface="Meiryo UI" pitchFamily="34" charset="-128"/>
              <a:ea typeface="Meiryo UI" pitchFamily="34" charset="-128"/>
              <a:cs typeface="Meiryo UI" pitchFamily="34" charset="-128"/>
            </a:endParaRPr>
          </a:p>
          <a:p>
            <a:pPr marL="342900" indent="-342900" algn="ctr" fontAlgn="auto">
              <a:spcBef>
                <a:spcPct val="20000"/>
              </a:spcBef>
              <a:spcAft>
                <a:spcPts val="0"/>
              </a:spcAft>
              <a:buFont typeface="Arial" pitchFamily="34" charset="0"/>
              <a:buNone/>
              <a:defRPr/>
            </a:pPr>
            <a:endParaRPr lang="es-EC" sz="1000" dirty="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ja-JP" altLang="es-EC" sz="1000" u="sng" dirty="0">
                <a:solidFill>
                  <a:srgbClr val="000066"/>
                </a:solidFill>
                <a:latin typeface="Meiryo UI" pitchFamily="34" charset="-128"/>
                <a:ea typeface="Meiryo UI" pitchFamily="34" charset="-128"/>
                <a:cs typeface="Meiryo UI" pitchFamily="34" charset="-128"/>
              </a:rPr>
              <a:t>計画実施前</a:t>
            </a:r>
            <a:endParaRPr lang="es-EC" altLang="ja-JP" sz="1000" u="sng" dirty="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smtClean="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smtClean="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r>
              <a:rPr lang="es-EC" sz="1000" dirty="0">
                <a:latin typeface="Meiryo UI" pitchFamily="34" charset="-128"/>
                <a:ea typeface="Meiryo UI" pitchFamily="34" charset="-128"/>
                <a:cs typeface="Meiryo UI" pitchFamily="34" charset="-128"/>
              </a:rPr>
              <a:t/>
            </a:r>
            <a:br>
              <a:rPr lang="es-EC" sz="1000" dirty="0">
                <a:latin typeface="Meiryo UI" pitchFamily="34" charset="-128"/>
                <a:ea typeface="Meiryo UI" pitchFamily="34" charset="-128"/>
                <a:cs typeface="Meiryo UI" pitchFamily="34" charset="-128"/>
              </a:rPr>
            </a:br>
            <a:endParaRPr lang="es-EC" sz="1000" dirty="0">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endParaRPr lang="en-US" altLang="ja-JP" sz="1000" u="sng" dirty="0" smtClean="0">
              <a:solidFill>
                <a:srgbClr val="000066"/>
              </a:solidFill>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r>
              <a:rPr lang="ja-JP" altLang="es-EC" sz="1000" u="sng" dirty="0" smtClean="0">
                <a:solidFill>
                  <a:srgbClr val="000066"/>
                </a:solidFill>
                <a:latin typeface="Meiryo UI" pitchFamily="34" charset="-128"/>
                <a:ea typeface="Meiryo UI" pitchFamily="34" charset="-128"/>
                <a:cs typeface="Meiryo UI" pitchFamily="34" charset="-128"/>
              </a:rPr>
              <a:t>署</a:t>
            </a:r>
            <a:r>
              <a:rPr lang="ja-JP" altLang="es-EC" sz="1000" u="sng" dirty="0">
                <a:solidFill>
                  <a:srgbClr val="000066"/>
                </a:solidFill>
                <a:latin typeface="Meiryo UI" pitchFamily="34" charset="-128"/>
                <a:ea typeface="Meiryo UI" pitchFamily="34" charset="-128"/>
                <a:cs typeface="Meiryo UI" pitchFamily="34" charset="-128"/>
              </a:rPr>
              <a:t>名</a:t>
            </a:r>
            <a:r>
              <a:rPr lang="ja-JP" altLang="es-EC" sz="1000" u="sng" dirty="0" smtClean="0">
                <a:solidFill>
                  <a:srgbClr val="000066"/>
                </a:solidFill>
                <a:latin typeface="Meiryo UI" pitchFamily="34" charset="-128"/>
                <a:ea typeface="Meiryo UI" pitchFamily="34" charset="-128"/>
                <a:cs typeface="Meiryo UI" pitchFamily="34" charset="-128"/>
              </a:rPr>
              <a:t>式</a:t>
            </a:r>
            <a:endParaRPr lang="es-EC" sz="1000" dirty="0">
              <a:solidFill>
                <a:srgbClr val="000066"/>
              </a:solidFill>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p:txBody>
      </p:sp>
      <p:pic>
        <p:nvPicPr>
          <p:cNvPr id="2051" name="Picture 23"/>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57213" y="4065588"/>
            <a:ext cx="2790825" cy="213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4 Título"/>
          <p:cNvSpPr>
            <a:spLocks noGrp="1"/>
          </p:cNvSpPr>
          <p:nvPr>
            <p:ph type="title"/>
          </p:nvPr>
        </p:nvSpPr>
        <p:spPr>
          <a:xfrm>
            <a:off x="0" y="274638"/>
            <a:ext cx="9144000" cy="296862"/>
          </a:xfrm>
          <a:solidFill>
            <a:srgbClr val="000066"/>
          </a:solidFill>
        </p:spPr>
        <p:txBody>
          <a:bodyPr/>
          <a:lstStyle/>
          <a:p>
            <a:pPr eaLnBrk="1" hangingPunct="1"/>
            <a:r>
              <a:rPr lang="ja-JP" altLang="es-EC" sz="1200" b="1" smtClean="0">
                <a:solidFill>
                  <a:srgbClr val="FFFFFF"/>
                </a:solidFill>
                <a:latin typeface="Meiryo UI" pitchFamily="34" charset="-128"/>
                <a:ea typeface="Meiryo UI" pitchFamily="34" charset="-128"/>
                <a:cs typeface="Meiryo UI" pitchFamily="34" charset="-128"/>
              </a:rPr>
              <a:t>対エクアドル草の根・人間の安全保障無償資金協力</a:t>
            </a:r>
            <a:endParaRPr lang="es-EC" sz="1200" b="1" dirty="0" smtClean="0">
              <a:latin typeface="Meiryo UI" pitchFamily="34" charset="-128"/>
              <a:ea typeface="Meiryo UI" pitchFamily="34" charset="-128"/>
              <a:cs typeface="Meiryo UI" pitchFamily="34" charset="-128"/>
            </a:endParaRPr>
          </a:p>
        </p:txBody>
      </p:sp>
      <p:sp>
        <p:nvSpPr>
          <p:cNvPr id="8197" name="5 Marcador de contenido"/>
          <p:cNvSpPr>
            <a:spLocks noGrp="1"/>
          </p:cNvSpPr>
          <p:nvPr>
            <p:ph sz="half" idx="1"/>
          </p:nvPr>
        </p:nvSpPr>
        <p:spPr>
          <a:xfrm>
            <a:off x="214313" y="659284"/>
            <a:ext cx="4038600" cy="3705820"/>
          </a:xfrm>
          <a:noFill/>
        </p:spPr>
        <p:txBody>
          <a:bodyPr wrap="square">
            <a:normAutofit/>
          </a:bodyPr>
          <a:lstStyle/>
          <a:p>
            <a:pPr algn="ctr">
              <a:buNone/>
              <a:defRPr/>
            </a:pPr>
            <a:r>
              <a:rPr lang="ja-JP" altLang="es-EC" sz="1200" b="1" dirty="0" smtClean="0">
                <a:solidFill>
                  <a:srgbClr val="002060"/>
                </a:solidFill>
                <a:latin typeface="Meiryo UI" pitchFamily="50" charset="-128"/>
                <a:ea typeface="Meiryo UI" pitchFamily="50" charset="-128"/>
                <a:cs typeface="Meiryo UI" pitchFamily="50" charset="-128"/>
              </a:rPr>
              <a:t>「</a:t>
            </a:r>
            <a:r>
              <a:rPr lang="ja-JP" altLang="en-US" sz="1200" b="1" dirty="0">
                <a:solidFill>
                  <a:srgbClr val="002060"/>
                </a:solidFill>
                <a:latin typeface="Meiryo UI" pitchFamily="50" charset="-128"/>
                <a:ea typeface="Meiryo UI" pitchFamily="50" charset="-128"/>
                <a:cs typeface="Meiryo UI" pitchFamily="50" charset="-128"/>
              </a:rPr>
              <a:t>シモン・ボリバル地区バナナ製粉工場建設計画</a:t>
            </a:r>
            <a:r>
              <a:rPr lang="ja-JP" altLang="es-EC" sz="1200" b="1" dirty="0" smtClean="0">
                <a:solidFill>
                  <a:srgbClr val="002060"/>
                </a:solidFill>
                <a:latin typeface="Meiryo UI" pitchFamily="50" charset="-128"/>
                <a:ea typeface="Meiryo UI" pitchFamily="50" charset="-128"/>
                <a:cs typeface="Meiryo UI" pitchFamily="50" charset="-128"/>
              </a:rPr>
              <a:t>」</a:t>
            </a:r>
            <a:endParaRPr lang="es-EC" altLang="es-EC" sz="1200" b="1" dirty="0" smtClean="0">
              <a:solidFill>
                <a:srgbClr val="002060"/>
              </a:solidFill>
              <a:latin typeface="Meiryo UI" pitchFamily="50" charset="-128"/>
              <a:ea typeface="Meiryo UI" pitchFamily="50" charset="-128"/>
              <a:cs typeface="Meiryo UI" pitchFamily="50" charset="-128"/>
            </a:endParaRPr>
          </a:p>
          <a:p>
            <a:pPr marL="0" indent="0" algn="just" eaLnBrk="1" hangingPunct="1">
              <a:buFont typeface="Arial" charset="0"/>
              <a:buNone/>
              <a:defRPr/>
            </a:pPr>
            <a:endParaRPr lang="es-ES" sz="105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s-EC" sz="1050" dirty="0" smtClean="0">
                <a:solidFill>
                  <a:srgbClr val="002060"/>
                </a:solidFill>
                <a:latin typeface="Meiryo UI" pitchFamily="50" charset="-128"/>
                <a:ea typeface="Meiryo UI" pitchFamily="50" charset="-128"/>
                <a:cs typeface="Meiryo UI" pitchFamily="50" charset="-128"/>
              </a:rPr>
              <a:t>　在エクアドル日本国大使館において</a:t>
            </a:r>
            <a:r>
              <a:rPr lang="ja-JP" altLang="en-US" sz="1050" dirty="0" smtClean="0">
                <a:solidFill>
                  <a:srgbClr val="002060"/>
                </a:solidFill>
                <a:latin typeface="Meiryo UI" pitchFamily="50" charset="-128"/>
                <a:ea typeface="Meiryo UI" pitchFamily="50" charset="-128"/>
                <a:cs typeface="Meiryo UI" pitchFamily="50" charset="-128"/>
              </a:rPr>
              <a:t>、</a:t>
            </a:r>
            <a:r>
              <a:rPr lang="ja-JP" altLang="es-EC" sz="1050" dirty="0" smtClean="0">
                <a:solidFill>
                  <a:srgbClr val="002060"/>
                </a:solidFill>
                <a:latin typeface="Meiryo UI" pitchFamily="50" charset="-128"/>
                <a:ea typeface="Meiryo UI" pitchFamily="50" charset="-128"/>
                <a:cs typeface="Meiryo UI" pitchFamily="50" charset="-128"/>
              </a:rPr>
              <a:t>平成</a:t>
            </a:r>
            <a:r>
              <a:rPr lang="en-US" altLang="es-EC" sz="1050" dirty="0" smtClean="0">
                <a:solidFill>
                  <a:srgbClr val="002060"/>
                </a:solidFill>
                <a:latin typeface="Meiryo UI" pitchFamily="50" charset="-128"/>
                <a:ea typeface="Meiryo UI" pitchFamily="50" charset="-128"/>
                <a:cs typeface="Meiryo UI" pitchFamily="50" charset="-128"/>
              </a:rPr>
              <a:t>28</a:t>
            </a:r>
            <a:r>
              <a:rPr lang="ja-JP" altLang="es-EC" sz="1050" dirty="0" smtClean="0">
                <a:solidFill>
                  <a:srgbClr val="002060"/>
                </a:solidFill>
                <a:latin typeface="Meiryo UI" pitchFamily="50" charset="-128"/>
                <a:ea typeface="Meiryo UI" pitchFamily="50" charset="-128"/>
                <a:cs typeface="Meiryo UI" pitchFamily="50" charset="-128"/>
              </a:rPr>
              <a:t>年度草の根・人間の安全保障無償資金協力</a:t>
            </a:r>
            <a:r>
              <a:rPr lang="ja-JP" altLang="en-US" sz="1050" dirty="0">
                <a:solidFill>
                  <a:srgbClr val="002060"/>
                </a:solidFill>
                <a:latin typeface="Meiryo UI" pitchFamily="50" charset="-128"/>
                <a:ea typeface="Meiryo UI" pitchFamily="50" charset="-128"/>
                <a:cs typeface="Meiryo UI" pitchFamily="50" charset="-128"/>
              </a:rPr>
              <a:t>「シモン・ボリバル地区バナナ製粉工場建設計画</a:t>
            </a:r>
            <a:r>
              <a:rPr lang="ja-JP" altLang="es-EC" sz="1050" dirty="0" smtClean="0">
                <a:solidFill>
                  <a:srgbClr val="002060"/>
                </a:solidFill>
                <a:latin typeface="Meiryo UI" pitchFamily="50" charset="-128"/>
                <a:ea typeface="Meiryo UI" pitchFamily="50" charset="-128"/>
                <a:cs typeface="Meiryo UI" pitchFamily="50" charset="-128"/>
              </a:rPr>
              <a:t>」のための、当館</a:t>
            </a:r>
            <a:r>
              <a:rPr lang="ja-JP" altLang="en-US" sz="1050" dirty="0">
                <a:solidFill>
                  <a:srgbClr val="002060"/>
                </a:solidFill>
                <a:latin typeface="Meiryo UI" pitchFamily="50" charset="-128"/>
                <a:ea typeface="Meiryo UI" pitchFamily="50" charset="-128"/>
                <a:cs typeface="Meiryo UI" pitchFamily="50" charset="-128"/>
              </a:rPr>
              <a:t>とサント・ドミンゴ・デ・ロス・サチラス県に</a:t>
            </a:r>
            <a:r>
              <a:rPr lang="ja-JP" altLang="en-US" sz="1050" dirty="0" smtClean="0">
                <a:solidFill>
                  <a:srgbClr val="002060"/>
                </a:solidFill>
                <a:latin typeface="Meiryo UI" pitchFamily="50" charset="-128"/>
                <a:ea typeface="Meiryo UI" pitchFamily="50" charset="-128"/>
                <a:cs typeface="Meiryo UI" pitchFamily="50" charset="-128"/>
              </a:rPr>
              <a:t>よる贈与契約</a:t>
            </a:r>
            <a:r>
              <a:rPr lang="ja-JP" altLang="es-EC" sz="1050" dirty="0" smtClean="0">
                <a:solidFill>
                  <a:srgbClr val="002060"/>
                </a:solidFill>
                <a:latin typeface="Meiryo UI" pitchFamily="50" charset="-128"/>
                <a:ea typeface="Meiryo UI" pitchFamily="50" charset="-128"/>
                <a:cs typeface="Meiryo UI" pitchFamily="50" charset="-128"/>
              </a:rPr>
              <a:t>署名式が行なわれました。</a:t>
            </a:r>
            <a:endParaRPr lang="en-US" altLang="ja-JP" sz="105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endParaRPr lang="en-US" altLang="ja-JP" sz="1050" dirty="0" smtClean="0">
              <a:no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50" dirty="0">
                <a:solidFill>
                  <a:srgbClr val="002060"/>
                </a:solidFill>
                <a:latin typeface="Meiryo UI" pitchFamily="50" charset="-128"/>
                <a:ea typeface="Meiryo UI" pitchFamily="50" charset="-128"/>
                <a:cs typeface="Meiryo UI" pitchFamily="50" charset="-128"/>
              </a:rPr>
              <a:t>　本件対象地域は同県南西部マナビ県との県境に位</a:t>
            </a:r>
            <a:r>
              <a:rPr lang="ja-JP" altLang="en-US" sz="1050" dirty="0" smtClean="0">
                <a:solidFill>
                  <a:srgbClr val="002060"/>
                </a:solidFill>
                <a:latin typeface="Meiryo UI" pitchFamily="50" charset="-128"/>
                <a:ea typeface="Meiryo UI" pitchFamily="50" charset="-128"/>
                <a:cs typeface="Meiryo UI" pitchFamily="50" charset="-128"/>
              </a:rPr>
              <a:t>置します。</a:t>
            </a:r>
            <a:r>
              <a:rPr lang="ja-JP" altLang="en-US" sz="1050" dirty="0">
                <a:solidFill>
                  <a:srgbClr val="002060"/>
                </a:solidFill>
                <a:latin typeface="Meiryo UI" pitchFamily="50" charset="-128"/>
                <a:ea typeface="Meiryo UI" pitchFamily="50" charset="-128"/>
                <a:cs typeface="Meiryo UI" pitchFamily="50" charset="-128"/>
              </a:rPr>
              <a:t>同自治区及びその周辺地域には約</a:t>
            </a:r>
            <a:r>
              <a:rPr lang="ja-JP" altLang="en-US" sz="1050" dirty="0" smtClean="0">
                <a:solidFill>
                  <a:srgbClr val="002060"/>
                </a:solidFill>
                <a:latin typeface="Meiryo UI" pitchFamily="50" charset="-128"/>
                <a:ea typeface="Meiryo UI" pitchFamily="50" charset="-128"/>
                <a:cs typeface="Meiryo UI" pitchFamily="50" charset="-128"/>
              </a:rPr>
              <a:t>１５、０００</a:t>
            </a:r>
            <a:r>
              <a:rPr lang="en-US" altLang="ja-JP" sz="1050" dirty="0">
                <a:solidFill>
                  <a:srgbClr val="002060"/>
                </a:solidFill>
                <a:latin typeface="Meiryo UI" pitchFamily="50" charset="-128"/>
                <a:ea typeface="Meiryo UI" pitchFamily="50" charset="-128"/>
                <a:cs typeface="Meiryo UI" pitchFamily="50" charset="-128"/>
              </a:rPr>
              <a:t>ha</a:t>
            </a:r>
            <a:r>
              <a:rPr lang="ja-JP" altLang="en-US" sz="1050" dirty="0">
                <a:solidFill>
                  <a:srgbClr val="002060"/>
                </a:solidFill>
                <a:latin typeface="Meiryo UI" pitchFamily="50" charset="-128"/>
                <a:ea typeface="Meiryo UI" pitchFamily="50" charset="-128"/>
                <a:cs typeface="Meiryo UI" pitchFamily="50" charset="-128"/>
              </a:rPr>
              <a:t>の輸出用及び国内消費用の当国有数のバナナ単一栽培農園が広がっ</a:t>
            </a:r>
            <a:r>
              <a:rPr lang="ja-JP" altLang="en-US" sz="1050" dirty="0" smtClean="0">
                <a:solidFill>
                  <a:srgbClr val="002060"/>
                </a:solidFill>
                <a:latin typeface="Meiryo UI" pitchFamily="50" charset="-128"/>
                <a:ea typeface="Meiryo UI" pitchFamily="50" charset="-128"/>
                <a:cs typeface="Meiryo UI" pitchFamily="50" charset="-128"/>
              </a:rPr>
              <a:t>て</a:t>
            </a:r>
            <a:r>
              <a:rPr lang="ja-JP" altLang="en-US" sz="1050" dirty="0">
                <a:solidFill>
                  <a:srgbClr val="002060"/>
                </a:solidFill>
                <a:latin typeface="Meiryo UI" pitchFamily="50" charset="-128"/>
                <a:ea typeface="Meiryo UI" pitchFamily="50" charset="-128"/>
                <a:cs typeface="Meiryo UI" pitchFamily="50" charset="-128"/>
              </a:rPr>
              <a:t>います</a:t>
            </a:r>
            <a:r>
              <a:rPr lang="ja-JP" altLang="en-US" sz="1050" dirty="0" smtClean="0">
                <a:solidFill>
                  <a:srgbClr val="002060"/>
                </a:solidFill>
                <a:latin typeface="Meiryo UI" pitchFamily="50" charset="-128"/>
                <a:ea typeface="Meiryo UI" pitchFamily="50" charset="-128"/>
                <a:cs typeface="Meiryo UI" pitchFamily="50" charset="-128"/>
              </a:rPr>
              <a:t>。</a:t>
            </a:r>
            <a:r>
              <a:rPr lang="ja-JP" altLang="en-US" sz="1050" dirty="0">
                <a:solidFill>
                  <a:srgbClr val="002060"/>
                </a:solidFill>
                <a:latin typeface="Meiryo UI" pitchFamily="50" charset="-128"/>
                <a:ea typeface="Meiryo UI" pitchFamily="50" charset="-128"/>
                <a:cs typeface="Meiryo UI" pitchFamily="50" charset="-128"/>
              </a:rPr>
              <a:t>しかしなが</a:t>
            </a:r>
            <a:r>
              <a:rPr lang="ja-JP" altLang="en-US" sz="1050" dirty="0" smtClean="0">
                <a:solidFill>
                  <a:srgbClr val="002060"/>
                </a:solidFill>
                <a:latin typeface="Meiryo UI" pitchFamily="50" charset="-128"/>
                <a:ea typeface="Meiryo UI" pitchFamily="50" charset="-128"/>
                <a:cs typeface="Meiryo UI" pitchFamily="50" charset="-128"/>
              </a:rPr>
              <a:t>ら、大</a:t>
            </a:r>
            <a:r>
              <a:rPr lang="ja-JP" altLang="en-US" sz="1050" dirty="0">
                <a:solidFill>
                  <a:srgbClr val="002060"/>
                </a:solidFill>
                <a:latin typeface="Meiryo UI" pitchFamily="50" charset="-128"/>
                <a:ea typeface="Meiryo UI" pitchFamily="50" charset="-128"/>
                <a:cs typeface="Meiryo UI" pitchFamily="50" charset="-128"/>
              </a:rPr>
              <a:t>半を占める小規模農家は販売価格交渉力がないた</a:t>
            </a:r>
            <a:r>
              <a:rPr lang="ja-JP" altLang="en-US" sz="1050" dirty="0" smtClean="0">
                <a:solidFill>
                  <a:srgbClr val="002060"/>
                </a:solidFill>
                <a:latin typeface="Meiryo UI" pitchFamily="50" charset="-128"/>
                <a:ea typeface="Meiryo UI" pitchFamily="50" charset="-128"/>
                <a:cs typeface="Meiryo UI" pitchFamily="50" charset="-128"/>
              </a:rPr>
              <a:t>め、買</a:t>
            </a:r>
            <a:r>
              <a:rPr lang="ja-JP" altLang="en-US" sz="1050" dirty="0">
                <a:solidFill>
                  <a:srgbClr val="002060"/>
                </a:solidFill>
                <a:latin typeface="Meiryo UI" pitchFamily="50" charset="-128"/>
                <a:ea typeface="Meiryo UI" pitchFamily="50" charset="-128"/>
                <a:cs typeface="Meiryo UI" pitchFamily="50" charset="-128"/>
              </a:rPr>
              <a:t>取価格は仲買業者が決定</a:t>
            </a:r>
            <a:r>
              <a:rPr lang="ja-JP" altLang="en-US" sz="1050" dirty="0" smtClean="0">
                <a:solidFill>
                  <a:srgbClr val="002060"/>
                </a:solidFill>
                <a:latin typeface="Meiryo UI" pitchFamily="50" charset="-128"/>
                <a:ea typeface="Meiryo UI" pitchFamily="50" charset="-128"/>
                <a:cs typeface="Meiryo UI" pitchFamily="50" charset="-128"/>
              </a:rPr>
              <a:t>し、特</a:t>
            </a:r>
            <a:r>
              <a:rPr lang="ja-JP" altLang="en-US" sz="1050" dirty="0">
                <a:solidFill>
                  <a:srgbClr val="002060"/>
                </a:solidFill>
                <a:latin typeface="Meiryo UI" pitchFamily="50" charset="-128"/>
                <a:ea typeface="Meiryo UI" pitchFamily="50" charset="-128"/>
                <a:cs typeface="Meiryo UI" pitchFamily="50" charset="-128"/>
              </a:rPr>
              <a:t>に生産量の多い雨季には</a:t>
            </a:r>
            <a:r>
              <a:rPr lang="en-US" altLang="ja-JP" sz="1050" dirty="0">
                <a:solidFill>
                  <a:srgbClr val="002060"/>
                </a:solidFill>
                <a:latin typeface="Meiryo UI" pitchFamily="50" charset="-128"/>
                <a:ea typeface="Meiryo UI" pitchFamily="50" charset="-128"/>
                <a:cs typeface="Meiryo UI" pitchFamily="50" charset="-128"/>
              </a:rPr>
              <a:t>1</a:t>
            </a:r>
            <a:r>
              <a:rPr lang="ja-JP" altLang="en-US" sz="1050" dirty="0">
                <a:solidFill>
                  <a:srgbClr val="002060"/>
                </a:solidFill>
                <a:latin typeface="Meiryo UI" pitchFamily="50" charset="-128"/>
                <a:ea typeface="Meiryo UI" pitchFamily="50" charset="-128"/>
                <a:cs typeface="Meiryo UI" pitchFamily="50" charset="-128"/>
              </a:rPr>
              <a:t>ｋｇ当り０．１２米ドルの安値での販売を余儀なくされて</a:t>
            </a:r>
            <a:r>
              <a:rPr lang="ja-JP" altLang="en-US" sz="1050" dirty="0" smtClean="0">
                <a:solidFill>
                  <a:srgbClr val="002060"/>
                </a:solidFill>
                <a:latin typeface="Meiryo UI" pitchFamily="50" charset="-128"/>
                <a:ea typeface="Meiryo UI" pitchFamily="50" charset="-128"/>
                <a:cs typeface="Meiryo UI" pitchFamily="50" charset="-128"/>
              </a:rPr>
              <a:t>います。</a:t>
            </a:r>
            <a:r>
              <a:rPr lang="ja-JP" altLang="en-US" sz="1050" dirty="0">
                <a:solidFill>
                  <a:srgbClr val="002060"/>
                </a:solidFill>
                <a:latin typeface="Meiryo UI" pitchFamily="50" charset="-128"/>
                <a:ea typeface="Meiryo UI" pitchFamily="50" charset="-128"/>
                <a:cs typeface="Meiryo UI" pitchFamily="50" charset="-128"/>
              </a:rPr>
              <a:t>バナナ生産が地区住民の主要な生計手段であるにもかかわら</a:t>
            </a:r>
            <a:r>
              <a:rPr lang="ja-JP" altLang="en-US" sz="1050" dirty="0" smtClean="0">
                <a:solidFill>
                  <a:srgbClr val="002060"/>
                </a:solidFill>
                <a:latin typeface="Meiryo UI" pitchFamily="50" charset="-128"/>
                <a:ea typeface="Meiryo UI" pitchFamily="50" charset="-128"/>
                <a:cs typeface="Meiryo UI" pitchFamily="50" charset="-128"/>
              </a:rPr>
              <a:t>ず、一</a:t>
            </a:r>
            <a:r>
              <a:rPr lang="ja-JP" altLang="en-US" sz="1050" dirty="0">
                <a:solidFill>
                  <a:srgbClr val="002060"/>
                </a:solidFill>
                <a:latin typeface="Meiryo UI" pitchFamily="50" charset="-128"/>
                <a:ea typeface="Meiryo UI" pitchFamily="50" charset="-128"/>
                <a:cs typeface="Meiryo UI" pitchFamily="50" charset="-128"/>
              </a:rPr>
              <a:t>向に所得の向上は見込め</a:t>
            </a:r>
            <a:r>
              <a:rPr lang="ja-JP" altLang="en-US" sz="1050" dirty="0" smtClean="0">
                <a:solidFill>
                  <a:srgbClr val="002060"/>
                </a:solidFill>
                <a:latin typeface="Meiryo UI" pitchFamily="50" charset="-128"/>
                <a:ea typeface="Meiryo UI" pitchFamily="50" charset="-128"/>
                <a:cs typeface="Meiryo UI" pitchFamily="50" charset="-128"/>
              </a:rPr>
              <a:t>ず、同</a:t>
            </a:r>
            <a:r>
              <a:rPr lang="ja-JP" altLang="en-US" sz="1050" dirty="0">
                <a:solidFill>
                  <a:srgbClr val="002060"/>
                </a:solidFill>
                <a:latin typeface="Meiryo UI" pitchFamily="50" charset="-128"/>
                <a:ea typeface="Meiryo UI" pitchFamily="50" charset="-128"/>
                <a:cs typeface="Meiryo UI" pitchFamily="50" charset="-128"/>
              </a:rPr>
              <a:t>地区における経済発展の遅れ及び貧困の主な原因となって</a:t>
            </a:r>
            <a:r>
              <a:rPr lang="ja-JP" altLang="en-US" sz="1050" dirty="0" smtClean="0">
                <a:solidFill>
                  <a:srgbClr val="002060"/>
                </a:solidFill>
                <a:latin typeface="Meiryo UI" pitchFamily="50" charset="-128"/>
                <a:ea typeface="Meiryo UI" pitchFamily="50" charset="-128"/>
                <a:cs typeface="Meiryo UI" pitchFamily="50" charset="-128"/>
              </a:rPr>
              <a:t>います。</a:t>
            </a:r>
            <a:endParaRPr lang="en-US" altLang="ja-JP" sz="105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50" dirty="0" smtClean="0">
                <a:solidFill>
                  <a:srgbClr val="002060"/>
                </a:solidFill>
                <a:latin typeface="Meiryo UI" pitchFamily="50" charset="-128"/>
                <a:ea typeface="Meiryo UI" pitchFamily="50" charset="-128"/>
                <a:cs typeface="Meiryo UI" pitchFamily="50" charset="-128"/>
              </a:rPr>
              <a:t>　</a:t>
            </a:r>
            <a:endParaRPr lang="en-US" altLang="ja-JP" sz="105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50" dirty="0" smtClean="0">
                <a:solidFill>
                  <a:srgbClr val="002060"/>
                </a:solidFill>
                <a:latin typeface="Meiryo UI" pitchFamily="50" charset="-128"/>
                <a:ea typeface="Meiryo UI" pitchFamily="50" charset="-128"/>
                <a:cs typeface="Meiryo UI" pitchFamily="50" charset="-128"/>
              </a:rPr>
              <a:t>　本</a:t>
            </a:r>
            <a:r>
              <a:rPr lang="ja-JP" altLang="en-US" sz="1050" dirty="0">
                <a:solidFill>
                  <a:srgbClr val="002060"/>
                </a:solidFill>
                <a:latin typeface="Meiryo UI" pitchFamily="50" charset="-128"/>
                <a:ea typeface="Meiryo UI" pitchFamily="50" charset="-128"/>
                <a:cs typeface="Meiryo UI" pitchFamily="50" charset="-128"/>
              </a:rPr>
              <a:t>計画は</a:t>
            </a:r>
            <a:r>
              <a:rPr lang="ja-JP" altLang="en-US" sz="1050" dirty="0" smtClean="0">
                <a:solidFill>
                  <a:srgbClr val="002060"/>
                </a:solidFill>
                <a:latin typeface="Meiryo UI" pitchFamily="50" charset="-128"/>
                <a:ea typeface="Meiryo UI" pitchFamily="50" charset="-128"/>
                <a:cs typeface="Meiryo UI" pitchFamily="50" charset="-128"/>
              </a:rPr>
              <a:t>、バナナ製粉工場建屋を建設することにより、農牧組合員の所得を安定化すると共に地域住民の生活環境の向上に貢献しようとするものです。</a:t>
            </a:r>
            <a:endParaRPr lang="ja-JP" altLang="en-US" sz="1050" dirty="0">
              <a:solidFill>
                <a:srgbClr val="002060"/>
              </a:solidFill>
              <a:latin typeface="Meiryo UI" pitchFamily="50" charset="-128"/>
              <a:ea typeface="Meiryo UI" pitchFamily="50" charset="-128"/>
              <a:cs typeface="Meiryo UI" pitchFamily="50" charset="-128"/>
            </a:endParaRPr>
          </a:p>
        </p:txBody>
      </p:sp>
      <p:sp>
        <p:nvSpPr>
          <p:cNvPr id="2057" name="AutoShape 6"/>
          <p:cNvSpPr>
            <a:spLocks noChangeArrowheads="1"/>
          </p:cNvSpPr>
          <p:nvPr/>
        </p:nvSpPr>
        <p:spPr bwMode="auto">
          <a:xfrm>
            <a:off x="2724150" y="4038600"/>
            <a:ext cx="647700" cy="215900"/>
          </a:xfrm>
          <a:prstGeom prst="wedgeRectCallout">
            <a:avLst>
              <a:gd name="adj1" fmla="val -115843"/>
              <a:gd name="adj2" fmla="val 212736"/>
            </a:avLst>
          </a:prstGeom>
          <a:solidFill>
            <a:srgbClr val="DAEEF3"/>
          </a:solidFill>
          <a:ln w="9525">
            <a:solidFill>
              <a:srgbClr val="17365D"/>
            </a:solidFill>
            <a:miter lim="800000"/>
            <a:headEnd/>
            <a:tailEnd/>
          </a:ln>
          <a:effectLst>
            <a:outerShdw blurRad="50800" dist="38100" dir="2700000" algn="tl" rotWithShape="0">
              <a:prstClr val="black">
                <a:alpha val="40000"/>
              </a:prstClr>
            </a:outerShdw>
          </a:effectLst>
        </p:spPr>
        <p:txBody>
          <a:bodyPr lIns="74295" tIns="36000" rIns="74295" bIns="8890" anchor="ctr"/>
          <a:lstStyle/>
          <a:p>
            <a:pPr algn="ctr">
              <a:defRPr/>
            </a:pPr>
            <a:r>
              <a:rPr lang="ja-JP" altLang="es-EC" sz="1100">
                <a:solidFill>
                  <a:srgbClr val="002060"/>
                </a:solidFill>
                <a:latin typeface="Meiryo UI" pitchFamily="34" charset="-128"/>
                <a:ea typeface="Meiryo UI" pitchFamily="34" charset="-128"/>
                <a:cs typeface="Meiryo UI" pitchFamily="34" charset="-128"/>
              </a:rPr>
              <a:t>キト</a:t>
            </a:r>
            <a:endParaRPr lang="es-ES" sz="1100" dirty="0">
              <a:latin typeface="Meiryo UI" pitchFamily="34" charset="-128"/>
              <a:ea typeface="Meiryo UI" pitchFamily="34" charset="-128"/>
              <a:cs typeface="Meiryo UI" pitchFamily="34" charset="-128"/>
            </a:endParaRPr>
          </a:p>
        </p:txBody>
      </p:sp>
      <p:sp>
        <p:nvSpPr>
          <p:cNvPr id="14" name="AutoShape 6"/>
          <p:cNvSpPr>
            <a:spLocks noChangeArrowheads="1"/>
          </p:cNvSpPr>
          <p:nvPr/>
        </p:nvSpPr>
        <p:spPr bwMode="auto">
          <a:xfrm>
            <a:off x="557213" y="4797152"/>
            <a:ext cx="792088" cy="611888"/>
          </a:xfrm>
          <a:prstGeom prst="wedgeRectCallout">
            <a:avLst>
              <a:gd name="adj1" fmla="val 143363"/>
              <a:gd name="adj2" fmla="val -73621"/>
            </a:avLst>
          </a:prstGeom>
          <a:solidFill>
            <a:srgbClr val="DAEEF3"/>
          </a:solidFill>
          <a:ln w="9525">
            <a:solidFill>
              <a:srgbClr val="17365D"/>
            </a:solidFill>
            <a:miter lim="800000"/>
            <a:headEnd/>
            <a:tailEnd/>
          </a:ln>
          <a:effectLst>
            <a:outerShdw blurRad="50800" dist="38100" dir="2700000" algn="tl" rotWithShape="0">
              <a:prstClr val="black">
                <a:alpha val="40000"/>
              </a:prstClr>
            </a:outerShdw>
          </a:effectLst>
        </p:spPr>
        <p:txBody>
          <a:bodyPr lIns="74295" tIns="36000" rIns="74295" bIns="8890" anchor="ctr"/>
          <a:lstStyle/>
          <a:p>
            <a:pPr algn="ctr">
              <a:defRPr/>
            </a:pPr>
            <a:r>
              <a:rPr lang="ja-JP" altLang="en-US" sz="1050" dirty="0">
                <a:solidFill>
                  <a:srgbClr val="002060"/>
                </a:solidFill>
                <a:latin typeface="Meiryo UI" pitchFamily="34" charset="-128"/>
                <a:ea typeface="Meiryo UI" pitchFamily="34" charset="-128"/>
                <a:cs typeface="Meiryo UI" pitchFamily="34" charset="-128"/>
              </a:rPr>
              <a:t>サント・ドミンゴ・デ・ロス・サチラス</a:t>
            </a:r>
            <a:endParaRPr lang="es-EC" altLang="ja-JP" sz="1050" dirty="0">
              <a:solidFill>
                <a:srgbClr val="002060"/>
              </a:solidFill>
              <a:latin typeface="Meiryo UI" pitchFamily="34" charset="-128"/>
              <a:ea typeface="Meiryo UI" pitchFamily="34" charset="-128"/>
              <a:cs typeface="Meiryo UI" pitchFamily="34" charset="-128"/>
            </a:endParaRPr>
          </a:p>
        </p:txBody>
      </p:sp>
      <p:sp>
        <p:nvSpPr>
          <p:cNvPr id="16" name="8 Marcador de pie de página"/>
          <p:cNvSpPr>
            <a:spLocks noGrp="1"/>
          </p:cNvSpPr>
          <p:nvPr>
            <p:ph type="ftr" sz="quarter" idx="11"/>
          </p:nvPr>
        </p:nvSpPr>
        <p:spPr bwMode="auto">
          <a:xfrm>
            <a:off x="428625" y="6143625"/>
            <a:ext cx="8286750" cy="577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ja-JP" altLang="es-EC" sz="800" dirty="0" smtClean="0">
                <a:solidFill>
                  <a:srgbClr val="002060"/>
                </a:solidFill>
                <a:latin typeface="Meiryo UI" pitchFamily="34" charset="-128"/>
                <a:ea typeface="Meiryo UI" pitchFamily="34" charset="-128"/>
                <a:cs typeface="Meiryo UI" pitchFamily="34" charset="-128"/>
              </a:rPr>
              <a:t>在エクアドル日本国大使館、草の根・人間の安全保障無償資金協力</a:t>
            </a:r>
            <a:endParaRPr lang="es-EC" altLang="ja-JP" sz="800" dirty="0" smtClean="0">
              <a:solidFill>
                <a:srgbClr val="002060"/>
              </a:solidFill>
              <a:latin typeface="Meiryo UI" pitchFamily="34" charset="-128"/>
              <a:ea typeface="Meiryo UI" pitchFamily="34" charset="-128"/>
              <a:cs typeface="Meiryo UI" pitchFamily="34" charset="-128"/>
            </a:endParaRPr>
          </a:p>
          <a:p>
            <a:pPr eaLnBrk="1" hangingPunct="1"/>
            <a:r>
              <a:rPr lang="es-EC" altLang="ja-JP" sz="800" dirty="0" smtClean="0">
                <a:solidFill>
                  <a:srgbClr val="002060"/>
                </a:solidFill>
                <a:latin typeface="Meiryo UI" pitchFamily="34" charset="-128"/>
                <a:ea typeface="Meiryo UI" pitchFamily="34" charset="-128"/>
                <a:cs typeface="Meiryo UI" pitchFamily="34" charset="-128"/>
              </a:rPr>
              <a:t>Tel: 02 2278 700 (ext. 125</a:t>
            </a:r>
            <a:r>
              <a:rPr lang="ja-JP" altLang="es-EC" sz="800" dirty="0" smtClean="0">
                <a:solidFill>
                  <a:srgbClr val="002060"/>
                </a:solidFill>
                <a:latin typeface="Meiryo UI" pitchFamily="34" charset="-128"/>
                <a:ea typeface="Meiryo UI" pitchFamily="34" charset="-128"/>
                <a:cs typeface="Meiryo UI" pitchFamily="34" charset="-128"/>
              </a:rPr>
              <a:t>、</a:t>
            </a:r>
            <a:r>
              <a:rPr lang="es-EC" altLang="ja-JP" sz="800" dirty="0" smtClean="0">
                <a:solidFill>
                  <a:srgbClr val="002060"/>
                </a:solidFill>
                <a:latin typeface="Meiryo UI" pitchFamily="34" charset="-128"/>
                <a:ea typeface="Meiryo UI" pitchFamily="34" charset="-128"/>
                <a:cs typeface="Meiryo UI" pitchFamily="34" charset="-128"/>
              </a:rPr>
              <a:t> 126</a:t>
            </a:r>
            <a:r>
              <a:rPr lang="ja-JP" altLang="es-EC" sz="800" dirty="0" smtClean="0">
                <a:solidFill>
                  <a:srgbClr val="002060"/>
                </a:solidFill>
                <a:latin typeface="Meiryo UI" pitchFamily="34" charset="-128"/>
                <a:ea typeface="Meiryo UI" pitchFamily="34" charset="-128"/>
                <a:cs typeface="Meiryo UI" pitchFamily="34" charset="-128"/>
              </a:rPr>
              <a:t>、</a:t>
            </a:r>
            <a:r>
              <a:rPr lang="es-EC" altLang="ja-JP" sz="800" dirty="0" smtClean="0">
                <a:solidFill>
                  <a:srgbClr val="002060"/>
                </a:solidFill>
                <a:latin typeface="Meiryo UI" pitchFamily="34" charset="-128"/>
                <a:ea typeface="Meiryo UI" pitchFamily="34" charset="-128"/>
                <a:cs typeface="Meiryo UI" pitchFamily="34" charset="-128"/>
              </a:rPr>
              <a:t>140)</a:t>
            </a:r>
            <a:r>
              <a:rPr lang="ja-JP" altLang="es-EC" sz="800" dirty="0" smtClean="0">
                <a:solidFill>
                  <a:srgbClr val="002060"/>
                </a:solidFill>
                <a:latin typeface="Meiryo UI" pitchFamily="34" charset="-128"/>
                <a:ea typeface="Meiryo UI" pitchFamily="34" charset="-128"/>
                <a:cs typeface="Meiryo UI" pitchFamily="34" charset="-128"/>
              </a:rPr>
              <a:t>、</a:t>
            </a:r>
            <a:r>
              <a:rPr lang="es-EC" altLang="ja-JP" sz="800" dirty="0" smtClean="0">
                <a:solidFill>
                  <a:srgbClr val="002060"/>
                </a:solidFill>
                <a:latin typeface="Meiryo UI" pitchFamily="34" charset="-128"/>
                <a:ea typeface="Meiryo UI" pitchFamily="34" charset="-128"/>
                <a:cs typeface="Meiryo UI" pitchFamily="34" charset="-128"/>
              </a:rPr>
              <a:t> email: apc@qi.mofa.go.jp</a:t>
            </a:r>
            <a:r>
              <a:rPr lang="ja-JP" altLang="es-EC" sz="800" dirty="0" smtClean="0">
                <a:solidFill>
                  <a:srgbClr val="002060"/>
                </a:solidFill>
                <a:latin typeface="Meiryo UI" pitchFamily="34" charset="-128"/>
                <a:ea typeface="Meiryo UI" pitchFamily="34" charset="-128"/>
                <a:cs typeface="Meiryo UI" pitchFamily="34" charset="-128"/>
              </a:rPr>
              <a:t>、</a:t>
            </a:r>
            <a:r>
              <a:rPr lang="es-EC" altLang="ja-JP" sz="800" dirty="0" smtClean="0">
                <a:solidFill>
                  <a:srgbClr val="002060"/>
                </a:solidFill>
                <a:latin typeface="Meiryo UI" pitchFamily="34" charset="-128"/>
                <a:ea typeface="Meiryo UI" pitchFamily="34" charset="-128"/>
                <a:cs typeface="Meiryo UI" pitchFamily="34" charset="-128"/>
              </a:rPr>
              <a:t> Web: http://www.ec.emb-japan.go.jp</a:t>
            </a:r>
          </a:p>
        </p:txBody>
      </p:sp>
      <p:pic>
        <p:nvPicPr>
          <p:cNvPr id="17" name="18 Imagen"/>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8220075" y="6021388"/>
            <a:ext cx="671513"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4428224" y="1723160"/>
            <a:ext cx="2160000" cy="16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4427984" y="3879040"/>
            <a:ext cx="2160000" cy="1440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3"/>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6732240" y="1736992"/>
            <a:ext cx="2160000" cy="162000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p:cNvPicPr>
            <a:picLocks noChangeAspect="1" noChangeArrowheads="1"/>
          </p:cNvPicPr>
          <p:nvPr/>
        </p:nvPicPr>
        <p:blipFill>
          <a:blip r:embed="rId7" cstate="print">
            <a:extLst>
              <a:ext uri="{28A0092B-C50C-407E-A947-70E740481C1C}">
                <a14:useLocalDpi xmlns:a14="http://schemas.microsoft.com/office/drawing/2010/main" val="0"/>
              </a:ext>
            </a:extLst>
          </a:blip>
          <a:stretch>
            <a:fillRect/>
          </a:stretch>
        </p:blipFill>
        <p:spPr bwMode="auto">
          <a:xfrm>
            <a:off x="6732240" y="3879040"/>
            <a:ext cx="2160000" cy="14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95417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2386</TotalTime>
  <Words>124</Words>
  <Application>Microsoft Office PowerPoint</Application>
  <PresentationFormat>Presentación en pantalla (4:3)</PresentationFormat>
  <Paragraphs>27</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対エクアドル草の根・人間の安全保障無償資金協力</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Asistencia Financiera No Reembolsable para Proyectos Comunitarios de Seguridad Humana en Ecuador</dc:title>
  <dc:creator>HANZAWA NOBUE</dc:creator>
  <cp:lastModifiedBy>KOBAYASHI NORIAKI</cp:lastModifiedBy>
  <cp:revision>188</cp:revision>
  <cp:lastPrinted>2016-10-17T16:25:40Z</cp:lastPrinted>
  <dcterms:created xsi:type="dcterms:W3CDTF">2013-04-17T15:44:34Z</dcterms:created>
  <dcterms:modified xsi:type="dcterms:W3CDTF">2017-01-24T21:53:55Z</dcterms:modified>
</cp:coreProperties>
</file>