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Lst>
  <p:sldSz cx="9144000" cy="6858000" type="screen4x3"/>
  <p:notesSz cx="6797675" cy="987425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94660"/>
  </p:normalViewPr>
  <p:slideViewPr>
    <p:cSldViewPr>
      <p:cViewPr varScale="1">
        <p:scale>
          <a:sx n="98" d="100"/>
          <a:sy n="98" d="100"/>
        </p:scale>
        <p:origin x="-102"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5787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45221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7622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1825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89268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98948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8" name="7 Marcador de pie de página"/>
          <p:cNvSpPr>
            <a:spLocks noGrp="1"/>
          </p:cNvSpPr>
          <p:nvPr>
            <p:ph type="ftr" sz="quarter" idx="11"/>
          </p:nvPr>
        </p:nvSpPr>
        <p:spPr/>
        <p:txBody>
          <a:bodyPr/>
          <a:lstStyle/>
          <a:p>
            <a:endParaRPr lang="es-EC" dirty="0"/>
          </a:p>
        </p:txBody>
      </p:sp>
      <p:sp>
        <p:nvSpPr>
          <p:cNvPr id="9" name="8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39684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4" name="3 Marcador de pie de página"/>
          <p:cNvSpPr>
            <a:spLocks noGrp="1"/>
          </p:cNvSpPr>
          <p:nvPr>
            <p:ph type="ftr" sz="quarter" idx="11"/>
          </p:nvPr>
        </p:nvSpPr>
        <p:spPr/>
        <p:txBody>
          <a:bodyPr/>
          <a:lstStyle/>
          <a:p>
            <a:endParaRPr lang="es-EC" dirty="0"/>
          </a:p>
        </p:txBody>
      </p:sp>
      <p:sp>
        <p:nvSpPr>
          <p:cNvPr id="5" name="4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373307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3" name="2 Marcador de pie de página"/>
          <p:cNvSpPr>
            <a:spLocks noGrp="1"/>
          </p:cNvSpPr>
          <p:nvPr>
            <p:ph type="ftr" sz="quarter" idx="11"/>
          </p:nvPr>
        </p:nvSpPr>
        <p:spPr/>
        <p:txBody>
          <a:bodyPr/>
          <a:lstStyle/>
          <a:p>
            <a:endParaRPr lang="es-EC" dirty="0"/>
          </a:p>
        </p:txBody>
      </p:sp>
      <p:sp>
        <p:nvSpPr>
          <p:cNvPr id="4" name="3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04279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7151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78969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95F99-69F0-4E01-A9B0-86AEB51D3945}" type="slidenum">
              <a:rPr lang="es-EC" smtClean="0"/>
              <a:t>‹Nº›</a:t>
            </a:fld>
            <a:endParaRPr lang="es-EC" dirty="0"/>
          </a:p>
        </p:txBody>
      </p:sp>
    </p:spTree>
    <p:extLst>
      <p:ext uri="{BB962C8B-B14F-4D97-AF65-F5344CB8AC3E}">
        <p14:creationId xmlns:p14="http://schemas.microsoft.com/office/powerpoint/2010/main" val="207716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dirty="0">
                <a:solidFill>
                  <a:srgbClr val="002060"/>
                </a:solidFill>
                <a:latin typeface="Meiryo UI" pitchFamily="50" charset="-128"/>
                <a:ea typeface="Meiryo UI" pitchFamily="50" charset="-128"/>
                <a:cs typeface="Meiryo UI" pitchFamily="50" charset="-128"/>
              </a:rPr>
              <a:t>　</a:t>
            </a:r>
            <a:r>
              <a:rPr lang="ja-JP" altLang="en-US" sz="1100" dirty="0" smtClean="0">
                <a:solidFill>
                  <a:srgbClr val="002060"/>
                </a:solidFill>
                <a:latin typeface="Meiryo UI" pitchFamily="50" charset="-128"/>
                <a:ea typeface="Meiryo UI" pitchFamily="50" charset="-128"/>
                <a:cs typeface="Meiryo UI" pitchFamily="50" charset="-128"/>
              </a:rPr>
              <a:t>９、１６３、３２０</a:t>
            </a:r>
            <a:r>
              <a:rPr lang="ja-JP" altLang="en-US" sz="1100" dirty="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2017</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ja-JP" altLang="es-EC" sz="1100" dirty="0" smtClean="0">
                <a:solidFill>
                  <a:srgbClr val="000066"/>
                </a:solidFill>
                <a:latin typeface="Meiryo UI" pitchFamily="34" charset="-128"/>
                <a:ea typeface="Meiryo UI" pitchFamily="34" charset="-128"/>
                <a:cs typeface="Meiryo UI" pitchFamily="34" charset="-128"/>
              </a:rPr>
              <a:t>月</a:t>
            </a:r>
            <a:r>
              <a:rPr lang="en-US" altLang="ja-JP" sz="1100" dirty="0" smtClean="0">
                <a:solidFill>
                  <a:srgbClr val="000066"/>
                </a:solidFill>
                <a:latin typeface="Meiryo UI" pitchFamily="34" charset="-128"/>
                <a:ea typeface="Meiryo UI" pitchFamily="34" charset="-128"/>
                <a:cs typeface="Meiryo UI" pitchFamily="34" charset="-128"/>
              </a:rPr>
              <a:t>24</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322911"/>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05820"/>
          </a:xfrm>
          <a:noFill/>
        </p:spPr>
        <p:txBody>
          <a:bodyPr wrap="square">
            <a:normAutofit/>
          </a:bodyPr>
          <a:lstStyle/>
          <a:p>
            <a:pPr algn="ctr">
              <a:buNone/>
              <a:defRPr/>
            </a:pPr>
            <a:r>
              <a:rPr lang="ja-JP" altLang="es-EC" sz="1200" b="1" dirty="0" smtClean="0">
                <a:solidFill>
                  <a:srgbClr val="002060"/>
                </a:solidFill>
                <a:latin typeface="Meiryo UI" pitchFamily="50" charset="-128"/>
                <a:ea typeface="Meiryo UI" pitchFamily="50" charset="-128"/>
                <a:cs typeface="Meiryo UI" pitchFamily="50" charset="-128"/>
              </a:rPr>
              <a:t>「</a:t>
            </a:r>
            <a:r>
              <a:rPr lang="ja-JP" altLang="en-US" sz="1200" b="1" dirty="0">
                <a:solidFill>
                  <a:srgbClr val="002060"/>
                </a:solidFill>
                <a:latin typeface="Meiryo UI" pitchFamily="50" charset="-128"/>
                <a:ea typeface="Meiryo UI" pitchFamily="50" charset="-128"/>
                <a:cs typeface="Meiryo UI" pitchFamily="50" charset="-128"/>
              </a:rPr>
              <a:t>ペニャス橋梁建設計画</a:t>
            </a:r>
            <a:r>
              <a:rPr lang="ja-JP" altLang="es-EC" sz="1200" b="1" dirty="0" smtClean="0">
                <a:solidFill>
                  <a:srgbClr val="002060"/>
                </a:solidFill>
                <a:latin typeface="Meiryo UI" pitchFamily="50" charset="-128"/>
                <a:ea typeface="Meiryo UI" pitchFamily="50" charset="-128"/>
                <a:cs typeface="Meiryo UI" pitchFamily="50" charset="-128"/>
              </a:rPr>
              <a:t>」</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1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100" dirty="0" smtClean="0">
                <a:solidFill>
                  <a:srgbClr val="002060"/>
                </a:solidFill>
                <a:latin typeface="Meiryo UI" pitchFamily="50" charset="-128"/>
                <a:ea typeface="Meiryo UI" pitchFamily="50" charset="-128"/>
                <a:cs typeface="Meiryo UI" pitchFamily="50" charset="-128"/>
              </a:rPr>
              <a:t>　</a:t>
            </a:r>
            <a:r>
              <a:rPr lang="ja-JP" altLang="es-EC" sz="1050" dirty="0" smtClean="0">
                <a:solidFill>
                  <a:srgbClr val="002060"/>
                </a:solidFill>
                <a:latin typeface="Meiryo UI" pitchFamily="50" charset="-128"/>
                <a:ea typeface="Meiryo UI" pitchFamily="50" charset="-128"/>
                <a:cs typeface="Meiryo UI" pitchFamily="50" charset="-128"/>
              </a:rPr>
              <a:t>在エクアドル日本国大使館において</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s-EC" sz="1050" dirty="0" smtClean="0">
                <a:solidFill>
                  <a:srgbClr val="002060"/>
                </a:solidFill>
                <a:latin typeface="Meiryo UI" pitchFamily="50" charset="-128"/>
                <a:ea typeface="Meiryo UI" pitchFamily="50" charset="-128"/>
                <a:cs typeface="Meiryo UI" pitchFamily="50" charset="-128"/>
              </a:rPr>
              <a:t>平成</a:t>
            </a:r>
            <a:r>
              <a:rPr lang="en-US" altLang="es-EC" sz="1050" dirty="0" smtClean="0">
                <a:solidFill>
                  <a:srgbClr val="002060"/>
                </a:solidFill>
                <a:latin typeface="Meiryo UI" pitchFamily="50" charset="-128"/>
                <a:ea typeface="Meiryo UI" pitchFamily="50" charset="-128"/>
                <a:cs typeface="Meiryo UI" pitchFamily="50" charset="-128"/>
              </a:rPr>
              <a:t>28</a:t>
            </a:r>
            <a:r>
              <a:rPr lang="ja-JP" altLang="es-EC" sz="105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50" dirty="0" smtClean="0">
                <a:solidFill>
                  <a:srgbClr val="002060"/>
                </a:solidFill>
                <a:latin typeface="Meiryo UI" pitchFamily="50" charset="-128"/>
                <a:ea typeface="Meiryo UI" pitchFamily="50" charset="-128"/>
                <a:cs typeface="Meiryo UI" pitchFamily="50" charset="-128"/>
              </a:rPr>
              <a:t>「ペニャス橋梁建設計画</a:t>
            </a:r>
            <a:r>
              <a:rPr lang="ja-JP" altLang="es-EC" sz="1050" dirty="0" smtClean="0">
                <a:solidFill>
                  <a:srgbClr val="002060"/>
                </a:solidFill>
                <a:latin typeface="Meiryo UI" pitchFamily="50" charset="-128"/>
                <a:ea typeface="Meiryo UI" pitchFamily="50" charset="-128"/>
                <a:cs typeface="Meiryo UI" pitchFamily="50" charset="-128"/>
              </a:rPr>
              <a:t>」のための、当館</a:t>
            </a:r>
            <a:r>
              <a:rPr lang="ja-JP" altLang="en-US" sz="1050" dirty="0">
                <a:solidFill>
                  <a:srgbClr val="002060"/>
                </a:solidFill>
                <a:latin typeface="Meiryo UI" pitchFamily="50" charset="-128"/>
                <a:ea typeface="Meiryo UI" pitchFamily="50" charset="-128"/>
                <a:cs typeface="Meiryo UI" pitchFamily="50" charset="-128"/>
              </a:rPr>
              <a:t>とボリバル県による贈与契約</a:t>
            </a:r>
            <a:r>
              <a:rPr lang="ja-JP" altLang="es-EC" sz="105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5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a:solidFill>
                  <a:srgbClr val="002060"/>
                </a:solidFill>
                <a:latin typeface="Meiryo UI" pitchFamily="50" charset="-128"/>
                <a:ea typeface="Meiryo UI" pitchFamily="50" charset="-128"/>
                <a:cs typeface="Meiryo UI" pitchFamily="50" charset="-128"/>
              </a:rPr>
              <a:t>　当サイト</a:t>
            </a:r>
            <a:r>
              <a:rPr lang="ja-JP" altLang="en-US" sz="1050" dirty="0" smtClean="0">
                <a:solidFill>
                  <a:srgbClr val="002060"/>
                </a:solidFill>
                <a:latin typeface="Meiryo UI" pitchFamily="50" charset="-128"/>
                <a:ea typeface="Meiryo UI" pitchFamily="50" charset="-128"/>
                <a:cs typeface="Meiryo UI" pitchFamily="50" charset="-128"/>
              </a:rPr>
              <a:t>は、同</a:t>
            </a:r>
            <a:r>
              <a:rPr lang="ja-JP" altLang="en-US" sz="1050" dirty="0">
                <a:solidFill>
                  <a:srgbClr val="002060"/>
                </a:solidFill>
                <a:latin typeface="Meiryo UI" pitchFamily="50" charset="-128"/>
                <a:ea typeface="Meiryo UI" pitchFamily="50" charset="-128"/>
                <a:cs typeface="Meiryo UI" pitchFamily="50" charset="-128"/>
              </a:rPr>
              <a:t>市中心部から北東約５ｋｍ地点に流れるペニャス川渡河部分であ</a:t>
            </a:r>
            <a:r>
              <a:rPr lang="ja-JP" altLang="en-US" sz="1050" dirty="0" smtClean="0">
                <a:solidFill>
                  <a:srgbClr val="002060"/>
                </a:solidFill>
                <a:latin typeface="Meiryo UI" pitchFamily="50" charset="-128"/>
                <a:ea typeface="Meiryo UI" pitchFamily="50" charset="-128"/>
                <a:cs typeface="Meiryo UI" pitchFamily="50" charset="-128"/>
              </a:rPr>
              <a:t>り、同</a:t>
            </a:r>
            <a:r>
              <a:rPr lang="ja-JP" altLang="en-US" sz="1050" dirty="0">
                <a:solidFill>
                  <a:srgbClr val="002060"/>
                </a:solidFill>
                <a:latin typeface="Meiryo UI" pitchFamily="50" charset="-128"/>
                <a:ea typeface="Meiryo UI" pitchFamily="50" charset="-128"/>
                <a:cs typeface="Meiryo UI" pitchFamily="50" charset="-128"/>
              </a:rPr>
              <a:t>市中心部とロス・コパレス地区並びに更に東に点在する５地区を連絡する車両通行が可能な唯一の交通経路</a:t>
            </a:r>
            <a:r>
              <a:rPr lang="ja-JP" altLang="en-US" sz="1050" dirty="0" smtClean="0">
                <a:solidFill>
                  <a:srgbClr val="002060"/>
                </a:solidFill>
                <a:latin typeface="Meiryo UI" pitchFamily="50" charset="-128"/>
                <a:ea typeface="Meiryo UI" pitchFamily="50" charset="-128"/>
                <a:cs typeface="Meiryo UI" pitchFamily="50" charset="-128"/>
              </a:rPr>
              <a:t>です。</a:t>
            </a:r>
            <a:r>
              <a:rPr lang="ja-JP" altLang="en-US" sz="1050" dirty="0">
                <a:solidFill>
                  <a:srgbClr val="002060"/>
                </a:solidFill>
                <a:latin typeface="Meiryo UI" pitchFamily="50" charset="-128"/>
                <a:ea typeface="Meiryo UI" pitchFamily="50" charset="-128"/>
                <a:cs typeface="Meiryo UI" pitchFamily="50" charset="-128"/>
              </a:rPr>
              <a:t>当サイトには以</a:t>
            </a:r>
            <a:r>
              <a:rPr lang="ja-JP" altLang="en-US" sz="1050" dirty="0" smtClean="0">
                <a:solidFill>
                  <a:srgbClr val="002060"/>
                </a:solidFill>
                <a:latin typeface="Meiryo UI" pitchFamily="50" charset="-128"/>
                <a:ea typeface="Meiryo UI" pitchFamily="50" charset="-128"/>
                <a:cs typeface="Meiryo UI" pitchFamily="50" charset="-128"/>
              </a:rPr>
              <a:t>前、木</a:t>
            </a:r>
            <a:r>
              <a:rPr lang="ja-JP" altLang="en-US" sz="1050" dirty="0">
                <a:solidFill>
                  <a:srgbClr val="002060"/>
                </a:solidFill>
                <a:latin typeface="Meiryo UI" pitchFamily="50" charset="-128"/>
                <a:ea typeface="Meiryo UI" pitchFamily="50" charset="-128"/>
                <a:cs typeface="Meiryo UI" pitchFamily="50" charset="-128"/>
              </a:rPr>
              <a:t>製の歩道橋が存在</a:t>
            </a:r>
            <a:r>
              <a:rPr lang="ja-JP" altLang="en-US" sz="1050" dirty="0" smtClean="0">
                <a:solidFill>
                  <a:srgbClr val="002060"/>
                </a:solidFill>
                <a:latin typeface="Meiryo UI" pitchFamily="50" charset="-128"/>
                <a:ea typeface="Meiryo UI" pitchFamily="50" charset="-128"/>
                <a:cs typeface="Meiryo UI" pitchFamily="50" charset="-128"/>
              </a:rPr>
              <a:t>しましたが、２０１６</a:t>
            </a:r>
            <a:r>
              <a:rPr lang="ja-JP" altLang="en-US" sz="1050" dirty="0">
                <a:solidFill>
                  <a:srgbClr val="002060"/>
                </a:solidFill>
                <a:latin typeface="Meiryo UI" pitchFamily="50" charset="-128"/>
                <a:ea typeface="Meiryo UI" pitchFamily="50" charset="-128"/>
                <a:cs typeface="Meiryo UI" pitchFamily="50" charset="-128"/>
              </a:rPr>
              <a:t>年４月の川の増水時に崩落したた</a:t>
            </a:r>
            <a:r>
              <a:rPr lang="ja-JP" altLang="en-US" sz="1050" dirty="0" smtClean="0">
                <a:solidFill>
                  <a:srgbClr val="002060"/>
                </a:solidFill>
                <a:latin typeface="Meiryo UI" pitchFamily="50" charset="-128"/>
                <a:ea typeface="Meiryo UI" pitchFamily="50" charset="-128"/>
                <a:cs typeface="Meiryo UI" pitchFamily="50" charset="-128"/>
              </a:rPr>
              <a:t>め、現</a:t>
            </a:r>
            <a:r>
              <a:rPr lang="ja-JP" altLang="en-US" sz="1050" dirty="0">
                <a:solidFill>
                  <a:srgbClr val="002060"/>
                </a:solidFill>
                <a:latin typeface="Meiryo UI" pitchFamily="50" charset="-128"/>
                <a:ea typeface="Meiryo UI" pitchFamily="50" charset="-128"/>
                <a:cs typeface="Meiryo UI" pitchFamily="50" charset="-128"/>
              </a:rPr>
              <a:t>在は歩行者用に木材が渡されているのみであ</a:t>
            </a:r>
            <a:r>
              <a:rPr lang="ja-JP" altLang="en-US" sz="1050" dirty="0" smtClean="0">
                <a:solidFill>
                  <a:srgbClr val="002060"/>
                </a:solidFill>
                <a:latin typeface="Meiryo UI" pitchFamily="50" charset="-128"/>
                <a:ea typeface="Meiryo UI" pitchFamily="50" charset="-128"/>
                <a:cs typeface="Meiryo UI" pitchFamily="50" charset="-128"/>
              </a:rPr>
              <a:t>り、徒</a:t>
            </a:r>
            <a:r>
              <a:rPr lang="ja-JP" altLang="en-US" sz="1050" dirty="0">
                <a:solidFill>
                  <a:srgbClr val="002060"/>
                </a:solidFill>
                <a:latin typeface="Meiryo UI" pitchFamily="50" charset="-128"/>
                <a:ea typeface="Meiryo UI" pitchFamily="50" charset="-128"/>
                <a:cs typeface="Meiryo UI" pitchFamily="50" charset="-128"/>
              </a:rPr>
              <a:t>歩での通行は大変危険を</a:t>
            </a:r>
            <a:r>
              <a:rPr lang="ja-JP" altLang="en-US" sz="1050" dirty="0" smtClean="0">
                <a:solidFill>
                  <a:srgbClr val="002060"/>
                </a:solidFill>
                <a:latin typeface="Meiryo UI" pitchFamily="50" charset="-128"/>
                <a:ea typeface="Meiryo UI" pitchFamily="50" charset="-128"/>
                <a:cs typeface="Meiryo UI" pitchFamily="50" charset="-128"/>
              </a:rPr>
              <a:t>伴います。</a:t>
            </a:r>
            <a:r>
              <a:rPr lang="ja-JP" altLang="en-US" sz="1050" dirty="0">
                <a:solidFill>
                  <a:srgbClr val="002060"/>
                </a:solidFill>
                <a:latin typeface="Meiryo UI" pitchFamily="50" charset="-128"/>
                <a:ea typeface="Meiryo UI" pitchFamily="50" charset="-128"/>
                <a:cs typeface="Meiryo UI" pitchFamily="50" charset="-128"/>
              </a:rPr>
              <a:t>車両の交通に関して</a:t>
            </a:r>
            <a:r>
              <a:rPr lang="ja-JP" altLang="en-US" sz="1050" dirty="0" smtClean="0">
                <a:solidFill>
                  <a:srgbClr val="002060"/>
                </a:solidFill>
                <a:latin typeface="Meiryo UI" pitchFamily="50" charset="-128"/>
                <a:ea typeface="Meiryo UI" pitchFamily="50" charset="-128"/>
                <a:cs typeface="Meiryo UI" pitchFamily="50" charset="-128"/>
              </a:rPr>
              <a:t>は、水</a:t>
            </a:r>
            <a:r>
              <a:rPr lang="ja-JP" altLang="en-US" sz="1050" dirty="0">
                <a:solidFill>
                  <a:srgbClr val="002060"/>
                </a:solidFill>
                <a:latin typeface="Meiryo UI" pitchFamily="50" charset="-128"/>
                <a:ea typeface="Meiryo UI" pitchFamily="50" charset="-128"/>
                <a:cs typeface="Meiryo UI" pitchFamily="50" charset="-128"/>
              </a:rPr>
              <a:t>位の低い乾季には川の中を通行可</a:t>
            </a:r>
            <a:r>
              <a:rPr lang="ja-JP" altLang="en-US" sz="1050" dirty="0" smtClean="0">
                <a:solidFill>
                  <a:srgbClr val="002060"/>
                </a:solidFill>
                <a:latin typeface="Meiryo UI" pitchFamily="50" charset="-128"/>
                <a:ea typeface="Meiryo UI" pitchFamily="50" charset="-128"/>
                <a:cs typeface="Meiryo UI" pitchFamily="50" charset="-128"/>
              </a:rPr>
              <a:t>能ですが、雨</a:t>
            </a:r>
            <a:r>
              <a:rPr lang="ja-JP" altLang="en-US" sz="1050" dirty="0">
                <a:solidFill>
                  <a:srgbClr val="002060"/>
                </a:solidFill>
                <a:latin typeface="Meiryo UI" pitchFamily="50" charset="-128"/>
                <a:ea typeface="Meiryo UI" pitchFamily="50" charset="-128"/>
                <a:cs typeface="Meiryo UI" pitchFamily="50" charset="-128"/>
              </a:rPr>
              <a:t>季は通行不可能と</a:t>
            </a:r>
            <a:r>
              <a:rPr lang="ja-JP" altLang="en-US" sz="1050" dirty="0" smtClean="0">
                <a:solidFill>
                  <a:srgbClr val="002060"/>
                </a:solidFill>
                <a:latin typeface="Meiryo UI" pitchFamily="50" charset="-128"/>
                <a:ea typeface="Meiryo UI" pitchFamily="50" charset="-128"/>
                <a:cs typeface="Meiryo UI" pitchFamily="50" charset="-128"/>
              </a:rPr>
              <a:t>なります。</a:t>
            </a:r>
            <a:r>
              <a:rPr lang="ja-JP" altLang="en-US" sz="1050" dirty="0">
                <a:solidFill>
                  <a:srgbClr val="002060"/>
                </a:solidFill>
                <a:latin typeface="Meiryo UI" pitchFamily="50" charset="-128"/>
                <a:ea typeface="Meiryo UI" pitchFamily="50" charset="-128"/>
                <a:cs typeface="Meiryo UI" pitchFamily="50" charset="-128"/>
              </a:rPr>
              <a:t>当サイトを車両が通行できない現状</a:t>
            </a:r>
            <a:r>
              <a:rPr lang="ja-JP" altLang="en-US" sz="1050" dirty="0" smtClean="0">
                <a:solidFill>
                  <a:srgbClr val="002060"/>
                </a:solidFill>
                <a:latin typeface="Meiryo UI" pitchFamily="50" charset="-128"/>
                <a:ea typeface="Meiryo UI" pitchFamily="50" charset="-128"/>
                <a:cs typeface="Meiryo UI" pitchFamily="50" charset="-128"/>
              </a:rPr>
              <a:t>は、住</a:t>
            </a:r>
            <a:r>
              <a:rPr lang="ja-JP" altLang="en-US" sz="1050" dirty="0">
                <a:solidFill>
                  <a:srgbClr val="002060"/>
                </a:solidFill>
                <a:latin typeface="Meiryo UI" pitchFamily="50" charset="-128"/>
                <a:ea typeface="Meiryo UI" pitchFamily="50" charset="-128"/>
                <a:cs typeface="Meiryo UI" pitchFamily="50" charset="-128"/>
              </a:rPr>
              <a:t>民の日常生活や農畜産物の市場への出荷などの主要経済活動に大きな影響を与えるた</a:t>
            </a:r>
            <a:r>
              <a:rPr lang="ja-JP" altLang="en-US" sz="1050" dirty="0" smtClean="0">
                <a:solidFill>
                  <a:srgbClr val="002060"/>
                </a:solidFill>
                <a:latin typeface="Meiryo UI" pitchFamily="50" charset="-128"/>
                <a:ea typeface="Meiryo UI" pitchFamily="50" charset="-128"/>
                <a:cs typeface="Meiryo UI" pitchFamily="50" charset="-128"/>
              </a:rPr>
              <a:t>め、１</a:t>
            </a:r>
            <a:r>
              <a:rPr lang="ja-JP" altLang="en-US" sz="1050" dirty="0">
                <a:solidFill>
                  <a:srgbClr val="002060"/>
                </a:solidFill>
                <a:latin typeface="Meiryo UI" pitchFamily="50" charset="-128"/>
                <a:ea typeface="Meiryo UI" pitchFamily="50" charset="-128"/>
                <a:cs typeface="Meiryo UI" pitchFamily="50" charset="-128"/>
              </a:rPr>
              <a:t>年を通して車両が通行できる鉄筋コンクリート製の安全な橋梁の設置が求められて</a:t>
            </a:r>
            <a:r>
              <a:rPr lang="ja-JP" altLang="en-US" sz="1050" dirty="0" smtClean="0">
                <a:solidFill>
                  <a:srgbClr val="002060"/>
                </a:solidFill>
                <a:latin typeface="Meiryo UI" pitchFamily="50" charset="-128"/>
                <a:ea typeface="Meiryo UI" pitchFamily="50" charset="-128"/>
                <a:cs typeface="Meiryo UI" pitchFamily="50" charset="-128"/>
              </a:rPr>
              <a:t>います。</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本</a:t>
            </a:r>
            <a:r>
              <a:rPr lang="ja-JP" altLang="en-US" sz="1050" dirty="0">
                <a:solidFill>
                  <a:srgbClr val="002060"/>
                </a:solidFill>
                <a:latin typeface="Meiryo UI" pitchFamily="50" charset="-128"/>
                <a:ea typeface="Meiryo UI" pitchFamily="50" charset="-128"/>
                <a:cs typeface="Meiryo UI" pitchFamily="50" charset="-128"/>
              </a:rPr>
              <a:t>計画は、前述の地区において</a:t>
            </a:r>
            <a:r>
              <a:rPr lang="en-US" altLang="ja-JP" sz="1050" dirty="0">
                <a:solidFill>
                  <a:srgbClr val="002060"/>
                </a:solidFill>
                <a:latin typeface="Meiryo UI" pitchFamily="50" charset="-128"/>
                <a:ea typeface="Meiryo UI" pitchFamily="50" charset="-128"/>
                <a:cs typeface="Meiryo UI" pitchFamily="50" charset="-128"/>
              </a:rPr>
              <a:t>1</a:t>
            </a:r>
            <a:r>
              <a:rPr lang="ja-JP" altLang="en-US" sz="1050" dirty="0">
                <a:solidFill>
                  <a:srgbClr val="002060"/>
                </a:solidFill>
                <a:latin typeface="Meiryo UI" pitchFamily="50" charset="-128"/>
                <a:ea typeface="Meiryo UI" pitchFamily="50" charset="-128"/>
                <a:cs typeface="Meiryo UI" pitchFamily="50" charset="-128"/>
              </a:rPr>
              <a:t>橋梁を建設することにより、安全な交通を確保し、地域住民の生活環境の向上に貢献しようとするものです。</a:t>
            </a:r>
          </a:p>
        </p:txBody>
      </p:sp>
      <p:sp>
        <p:nvSpPr>
          <p:cNvPr id="2057" name="AutoShape 6"/>
          <p:cNvSpPr>
            <a:spLocks noChangeArrowheads="1"/>
          </p:cNvSpPr>
          <p:nvPr/>
        </p:nvSpPr>
        <p:spPr bwMode="auto">
          <a:xfrm>
            <a:off x="2627784" y="4322911"/>
            <a:ext cx="623540" cy="259780"/>
          </a:xfrm>
          <a:prstGeom prst="wedgeRectCallout">
            <a:avLst>
              <a:gd name="adj1" fmla="val -98210"/>
              <a:gd name="adj2" fmla="val 177584"/>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100" dirty="0" smtClean="0">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827584" y="5709531"/>
            <a:ext cx="792088" cy="274061"/>
          </a:xfrm>
          <a:prstGeom prst="wedgeRectCallout">
            <a:avLst>
              <a:gd name="adj1" fmla="val 111085"/>
              <a:gd name="adj2" fmla="val -201149"/>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100" dirty="0">
                <a:solidFill>
                  <a:srgbClr val="002060"/>
                </a:solidFill>
                <a:latin typeface="Meiryo UI" pitchFamily="34" charset="-128"/>
                <a:ea typeface="Meiryo UI" pitchFamily="34" charset="-128"/>
                <a:cs typeface="Meiryo UI" pitchFamily="34" charset="-128"/>
              </a:rPr>
              <a:t>ボリバ</a:t>
            </a:r>
            <a:r>
              <a:rPr lang="ja-JP" altLang="en-US" sz="1100" dirty="0" smtClean="0">
                <a:solidFill>
                  <a:srgbClr val="002060"/>
                </a:solidFill>
                <a:latin typeface="Meiryo UI" pitchFamily="34" charset="-128"/>
                <a:ea typeface="Meiryo UI" pitchFamily="34" charset="-128"/>
                <a:cs typeface="Meiryo UI" pitchFamily="34" charset="-128"/>
              </a:rPr>
              <a:t>ル</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126</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140)</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email: apc@qi.mofa.go.jp</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427984" y="1700808"/>
            <a:ext cx="2160000"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427984" y="3933216"/>
            <a:ext cx="2160000" cy="1440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6732240" y="1700808"/>
            <a:ext cx="2160000" cy="16200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732240" y="3933216"/>
            <a:ext cx="2160000"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643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TotalTime>
  <Words>99</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Asistencia Financiera No Reembolsable para Proyectos Comunitarios de Seguridad Humana en Ecuador</dc:title>
  <dc:creator>HANZAWA NOBUE</dc:creator>
  <cp:lastModifiedBy>KOBAYASHI NORIAKI</cp:lastModifiedBy>
  <cp:revision>187</cp:revision>
  <cp:lastPrinted>2016-10-17T16:25:40Z</cp:lastPrinted>
  <dcterms:created xsi:type="dcterms:W3CDTF">2013-04-17T15:44:34Z</dcterms:created>
  <dcterms:modified xsi:type="dcterms:W3CDTF">2017-01-24T21:54:55Z</dcterms:modified>
</cp:coreProperties>
</file>