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Lst>
  <p:sldSz cx="9144000" cy="6858000" type="screen4x3"/>
  <p:notesSz cx="6797675" cy="987425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36" autoAdjust="0"/>
    <p:restoredTop sz="94660"/>
  </p:normalViewPr>
  <p:slideViewPr>
    <p:cSldViewPr>
      <p:cViewPr varScale="1">
        <p:scale>
          <a:sx n="98" d="100"/>
          <a:sy n="98" d="100"/>
        </p:scale>
        <p:origin x="-102" y="-3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405787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1452211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407622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1118255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5" name="4 Marcador de pie de página"/>
          <p:cNvSpPr>
            <a:spLocks noGrp="1"/>
          </p:cNvSpPr>
          <p:nvPr>
            <p:ph type="ftr" sz="quarter" idx="11"/>
          </p:nvPr>
        </p:nvSpPr>
        <p:spPr/>
        <p:txBody>
          <a:bodyPr/>
          <a:lstStyle/>
          <a:p>
            <a:endParaRPr lang="es-EC" dirty="0"/>
          </a:p>
        </p:txBody>
      </p:sp>
      <p:sp>
        <p:nvSpPr>
          <p:cNvPr id="6" name="5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1892687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989487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8" name="7 Marcador de pie de página"/>
          <p:cNvSpPr>
            <a:spLocks noGrp="1"/>
          </p:cNvSpPr>
          <p:nvPr>
            <p:ph type="ftr" sz="quarter" idx="11"/>
          </p:nvPr>
        </p:nvSpPr>
        <p:spPr/>
        <p:txBody>
          <a:bodyPr/>
          <a:lstStyle/>
          <a:p>
            <a:endParaRPr lang="es-EC" dirty="0"/>
          </a:p>
        </p:txBody>
      </p:sp>
      <p:sp>
        <p:nvSpPr>
          <p:cNvPr id="9" name="8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1396848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4" name="3 Marcador de pie de página"/>
          <p:cNvSpPr>
            <a:spLocks noGrp="1"/>
          </p:cNvSpPr>
          <p:nvPr>
            <p:ph type="ftr" sz="quarter" idx="11"/>
          </p:nvPr>
        </p:nvSpPr>
        <p:spPr/>
        <p:txBody>
          <a:bodyPr/>
          <a:lstStyle/>
          <a:p>
            <a:endParaRPr lang="es-EC" dirty="0"/>
          </a:p>
        </p:txBody>
      </p:sp>
      <p:sp>
        <p:nvSpPr>
          <p:cNvPr id="5" name="4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373307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3" name="2 Marcador de pie de página"/>
          <p:cNvSpPr>
            <a:spLocks noGrp="1"/>
          </p:cNvSpPr>
          <p:nvPr>
            <p:ph type="ftr" sz="quarter" idx="11"/>
          </p:nvPr>
        </p:nvSpPr>
        <p:spPr/>
        <p:txBody>
          <a:bodyPr/>
          <a:lstStyle/>
          <a:p>
            <a:endParaRPr lang="es-EC" dirty="0"/>
          </a:p>
        </p:txBody>
      </p:sp>
      <p:sp>
        <p:nvSpPr>
          <p:cNvPr id="4" name="3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1042796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1171515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3288A9B-A1E2-457E-8554-90C0B062BAE1}" type="datetimeFigureOut">
              <a:rPr lang="es-EC" smtClean="0"/>
              <a:t>24/01/2017</a:t>
            </a:fld>
            <a:endParaRPr lang="es-EC" dirty="0"/>
          </a:p>
        </p:txBody>
      </p:sp>
      <p:sp>
        <p:nvSpPr>
          <p:cNvPr id="6" name="5 Marcador de pie de página"/>
          <p:cNvSpPr>
            <a:spLocks noGrp="1"/>
          </p:cNvSpPr>
          <p:nvPr>
            <p:ph type="ftr" sz="quarter" idx="11"/>
          </p:nvPr>
        </p:nvSpPr>
        <p:spPr/>
        <p:txBody>
          <a:bodyPr/>
          <a:lstStyle/>
          <a:p>
            <a:endParaRPr lang="es-EC" dirty="0"/>
          </a:p>
        </p:txBody>
      </p:sp>
      <p:sp>
        <p:nvSpPr>
          <p:cNvPr id="7" name="6 Marcador de número de diapositiva"/>
          <p:cNvSpPr>
            <a:spLocks noGrp="1"/>
          </p:cNvSpPr>
          <p:nvPr>
            <p:ph type="sldNum" sz="quarter" idx="12"/>
          </p:nvPr>
        </p:nvSpPr>
        <p:spPr/>
        <p:txBody>
          <a:bodyPr/>
          <a:lstStyle/>
          <a:p>
            <a:fld id="{1A695F99-69F0-4E01-A9B0-86AEB51D3945}" type="slidenum">
              <a:rPr lang="es-EC" smtClean="0"/>
              <a:t>‹Nº›</a:t>
            </a:fld>
            <a:endParaRPr lang="es-EC" dirty="0"/>
          </a:p>
        </p:txBody>
      </p:sp>
    </p:spTree>
    <p:extLst>
      <p:ext uri="{BB962C8B-B14F-4D97-AF65-F5344CB8AC3E}">
        <p14:creationId xmlns:p14="http://schemas.microsoft.com/office/powerpoint/2010/main" val="1789698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88A9B-A1E2-457E-8554-90C0B062BAE1}" type="datetimeFigureOut">
              <a:rPr lang="es-EC" smtClean="0"/>
              <a:t>24/01/2017</a:t>
            </a:fld>
            <a:endParaRPr lang="es-EC"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695F99-69F0-4E01-A9B0-86AEB51D3945}" type="slidenum">
              <a:rPr lang="es-EC" smtClean="0"/>
              <a:t>‹Nº›</a:t>
            </a:fld>
            <a:endParaRPr lang="es-EC" dirty="0"/>
          </a:p>
        </p:txBody>
      </p:sp>
    </p:spTree>
    <p:extLst>
      <p:ext uri="{BB962C8B-B14F-4D97-AF65-F5344CB8AC3E}">
        <p14:creationId xmlns:p14="http://schemas.microsoft.com/office/powerpoint/2010/main" val="2077168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6 Marcador de contenido"/>
          <p:cNvSpPr txBox="1">
            <a:spLocks/>
          </p:cNvSpPr>
          <p:nvPr/>
        </p:nvSpPr>
        <p:spPr bwMode="auto">
          <a:xfrm>
            <a:off x="4357688" y="785813"/>
            <a:ext cx="4572000" cy="5072062"/>
          </a:xfrm>
          <a:prstGeom prst="rect">
            <a:avLst/>
          </a:prstGeom>
          <a:noFill/>
          <a:ln w="9525">
            <a:noFill/>
            <a:miter lim="800000"/>
            <a:headEnd/>
            <a:tailEnd/>
          </a:ln>
        </p:spPr>
        <p:txBody>
          <a:bodyPr/>
          <a:lstStyle/>
          <a:p>
            <a:pPr marL="342900" indent="-342900" algn="ctr">
              <a:spcBef>
                <a:spcPct val="20000"/>
              </a:spcBef>
              <a:buFont typeface="Arial" charset="0"/>
              <a:buNone/>
              <a:defRPr/>
            </a:pPr>
            <a:r>
              <a:rPr lang="ja-JP" altLang="es-EC" sz="1100" dirty="0">
                <a:solidFill>
                  <a:srgbClr val="002060"/>
                </a:solidFill>
                <a:latin typeface="Meiryo UI" pitchFamily="50" charset="-128"/>
                <a:ea typeface="Meiryo UI" pitchFamily="50" charset="-128"/>
                <a:cs typeface="Meiryo UI" pitchFamily="50" charset="-128"/>
              </a:rPr>
              <a:t>供与額</a:t>
            </a:r>
            <a:r>
              <a:rPr lang="en-US" altLang="es-EC" sz="1100" dirty="0" smtClean="0">
                <a:solidFill>
                  <a:srgbClr val="002060"/>
                </a:solidFill>
                <a:latin typeface="Meiryo UI" pitchFamily="50" charset="-128"/>
                <a:ea typeface="Meiryo UI" pitchFamily="50" charset="-128"/>
                <a:cs typeface="Meiryo UI" pitchFamily="50" charset="-128"/>
              </a:rPr>
              <a:t>:</a:t>
            </a:r>
            <a:r>
              <a:rPr lang="ja-JP" altLang="en-US" sz="1100" dirty="0">
                <a:solidFill>
                  <a:srgbClr val="002060"/>
                </a:solidFill>
                <a:latin typeface="Meiryo UI" pitchFamily="50" charset="-128"/>
                <a:ea typeface="Meiryo UI" pitchFamily="50" charset="-128"/>
                <a:cs typeface="Meiryo UI" pitchFamily="50" charset="-128"/>
              </a:rPr>
              <a:t>　</a:t>
            </a:r>
            <a:r>
              <a:rPr lang="ja-JP" altLang="en-US" sz="1100" dirty="0" smtClean="0">
                <a:solidFill>
                  <a:srgbClr val="002060"/>
                </a:solidFill>
                <a:latin typeface="Meiryo UI" pitchFamily="50" charset="-128"/>
                <a:ea typeface="Meiryo UI" pitchFamily="50" charset="-128"/>
                <a:cs typeface="Meiryo UI" pitchFamily="50" charset="-128"/>
              </a:rPr>
              <a:t>９、１６３、３２０</a:t>
            </a:r>
            <a:r>
              <a:rPr lang="ja-JP" altLang="en-US" sz="1100" dirty="0">
                <a:solidFill>
                  <a:srgbClr val="002060"/>
                </a:solidFill>
                <a:latin typeface="Meiryo UI" pitchFamily="50" charset="-128"/>
                <a:ea typeface="Meiryo UI" pitchFamily="50" charset="-128"/>
                <a:cs typeface="Meiryo UI" pitchFamily="50" charset="-128"/>
              </a:rPr>
              <a:t>円</a:t>
            </a:r>
            <a:endParaRPr lang="es-EC" altLang="es-EC" sz="1100" dirty="0">
              <a:solidFill>
                <a:srgbClr val="002060"/>
              </a:solidFill>
              <a:latin typeface="Meiryo UI" pitchFamily="50" charset="-128"/>
              <a:ea typeface="Meiryo UI" pitchFamily="50" charset="-128"/>
              <a:cs typeface="Meiryo UI" pitchFamily="50" charset="-128"/>
            </a:endParaRPr>
          </a:p>
          <a:p>
            <a:pPr marL="342900" indent="-342900" algn="ctr">
              <a:spcBef>
                <a:spcPct val="20000"/>
              </a:spcBef>
              <a:buFont typeface="Arial" charset="0"/>
              <a:buNone/>
              <a:defRPr/>
            </a:pPr>
            <a:r>
              <a:rPr lang="ja-JP" altLang="es-EC" sz="1100" dirty="0">
                <a:solidFill>
                  <a:srgbClr val="000066"/>
                </a:solidFill>
                <a:latin typeface="Meiryo UI" pitchFamily="34" charset="-128"/>
                <a:ea typeface="Meiryo UI" pitchFamily="34" charset="-128"/>
                <a:cs typeface="Meiryo UI" pitchFamily="34" charset="-128"/>
              </a:rPr>
              <a:t>贈与契約締結日</a:t>
            </a:r>
            <a:r>
              <a:rPr lang="en-US" altLang="es-EC" sz="1100" dirty="0" smtClean="0">
                <a:solidFill>
                  <a:srgbClr val="000066"/>
                </a:solidFill>
                <a:latin typeface="Meiryo UI" pitchFamily="34" charset="-128"/>
                <a:ea typeface="Meiryo UI" pitchFamily="34" charset="-128"/>
                <a:cs typeface="Meiryo UI" pitchFamily="34" charset="-128"/>
              </a:rPr>
              <a:t>:</a:t>
            </a:r>
            <a:r>
              <a:rPr lang="ja-JP" altLang="en-US" sz="1100" dirty="0" smtClean="0">
                <a:solidFill>
                  <a:srgbClr val="000066"/>
                </a:solidFill>
                <a:latin typeface="Meiryo UI" pitchFamily="34" charset="-128"/>
                <a:ea typeface="Meiryo UI" pitchFamily="34" charset="-128"/>
                <a:cs typeface="Meiryo UI" pitchFamily="34" charset="-128"/>
              </a:rPr>
              <a:t> </a:t>
            </a:r>
            <a:r>
              <a:rPr lang="en-US" altLang="ja-JP" sz="1100" dirty="0" smtClean="0">
                <a:solidFill>
                  <a:srgbClr val="000066"/>
                </a:solidFill>
                <a:latin typeface="Meiryo UI" pitchFamily="34" charset="-128"/>
                <a:ea typeface="Meiryo UI" pitchFamily="34" charset="-128"/>
                <a:cs typeface="Meiryo UI" pitchFamily="34" charset="-128"/>
              </a:rPr>
              <a:t>2017</a:t>
            </a:r>
            <a:r>
              <a:rPr lang="ja-JP" altLang="es-EC" sz="1100" dirty="0" smtClean="0">
                <a:solidFill>
                  <a:srgbClr val="000066"/>
                </a:solidFill>
                <a:latin typeface="Meiryo UI" pitchFamily="34" charset="-128"/>
                <a:ea typeface="Meiryo UI" pitchFamily="34" charset="-128"/>
                <a:cs typeface="Meiryo UI" pitchFamily="34" charset="-128"/>
              </a:rPr>
              <a:t>年</a:t>
            </a:r>
            <a:r>
              <a:rPr lang="en-US" altLang="ja-JP" sz="1100" dirty="0" smtClean="0">
                <a:solidFill>
                  <a:srgbClr val="000066"/>
                </a:solidFill>
                <a:latin typeface="Meiryo UI" pitchFamily="34" charset="-128"/>
                <a:ea typeface="Meiryo UI" pitchFamily="34" charset="-128"/>
                <a:cs typeface="Meiryo UI" pitchFamily="34" charset="-128"/>
              </a:rPr>
              <a:t>1</a:t>
            </a:r>
            <a:r>
              <a:rPr lang="ja-JP" altLang="es-EC" sz="1100" dirty="0" smtClean="0">
                <a:solidFill>
                  <a:srgbClr val="000066"/>
                </a:solidFill>
                <a:latin typeface="Meiryo UI" pitchFamily="34" charset="-128"/>
                <a:ea typeface="Meiryo UI" pitchFamily="34" charset="-128"/>
                <a:cs typeface="Meiryo UI" pitchFamily="34" charset="-128"/>
              </a:rPr>
              <a:t>月</a:t>
            </a:r>
            <a:r>
              <a:rPr lang="en-US" altLang="ja-JP" sz="1100" dirty="0" smtClean="0">
                <a:solidFill>
                  <a:srgbClr val="000066"/>
                </a:solidFill>
                <a:latin typeface="Meiryo UI" pitchFamily="34" charset="-128"/>
                <a:ea typeface="Meiryo UI" pitchFamily="34" charset="-128"/>
                <a:cs typeface="Meiryo UI" pitchFamily="34" charset="-128"/>
              </a:rPr>
              <a:t>24</a:t>
            </a:r>
            <a:r>
              <a:rPr lang="ja-JP" altLang="es-EC" sz="1100" dirty="0" smtClean="0">
                <a:solidFill>
                  <a:srgbClr val="000066"/>
                </a:solidFill>
                <a:latin typeface="Meiryo UI" pitchFamily="34" charset="-128"/>
                <a:ea typeface="Meiryo UI" pitchFamily="34" charset="-128"/>
                <a:cs typeface="Meiryo UI" pitchFamily="34" charset="-128"/>
              </a:rPr>
              <a:t>日</a:t>
            </a:r>
            <a:endParaRPr lang="es-EC" altLang="es-EC" sz="1100" dirty="0">
              <a:solidFill>
                <a:srgbClr val="000066"/>
              </a:solidFill>
              <a:latin typeface="Meiryo UI" pitchFamily="34" charset="-128"/>
              <a:ea typeface="Meiryo UI" pitchFamily="34" charset="-128"/>
              <a:cs typeface="Meiryo UI" pitchFamily="34" charset="-128"/>
            </a:endParaRPr>
          </a:p>
          <a:p>
            <a:pPr marL="342900" indent="-342900" algn="ctr" fontAlgn="auto">
              <a:spcBef>
                <a:spcPct val="20000"/>
              </a:spcBef>
              <a:spcAft>
                <a:spcPts val="0"/>
              </a:spcAft>
              <a:buFont typeface="Arial" pitchFamily="34" charset="0"/>
              <a:buNone/>
              <a:defRPr/>
            </a:pPr>
            <a:endParaRPr lang="es-EC" sz="1000" dirty="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ja-JP" altLang="es-EC" sz="1000" u="sng" dirty="0">
                <a:solidFill>
                  <a:srgbClr val="000066"/>
                </a:solidFill>
                <a:latin typeface="Meiryo UI" pitchFamily="34" charset="-128"/>
                <a:ea typeface="Meiryo UI" pitchFamily="34" charset="-128"/>
                <a:cs typeface="Meiryo UI" pitchFamily="34" charset="-128"/>
              </a:rPr>
              <a:t>計画実施前</a:t>
            </a:r>
            <a:endParaRPr lang="es-EC" altLang="ja-JP" sz="1000" u="sng" dirty="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smtClean="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smtClean="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r>
              <a:rPr lang="es-EC" sz="1000" dirty="0">
                <a:latin typeface="Meiryo UI" pitchFamily="34" charset="-128"/>
                <a:ea typeface="Meiryo UI" pitchFamily="34" charset="-128"/>
                <a:cs typeface="Meiryo UI" pitchFamily="34" charset="-128"/>
              </a:rPr>
              <a:t/>
            </a:r>
            <a:br>
              <a:rPr lang="es-EC" sz="1000" dirty="0">
                <a:latin typeface="Meiryo UI" pitchFamily="34" charset="-128"/>
                <a:ea typeface="Meiryo UI" pitchFamily="34" charset="-128"/>
                <a:cs typeface="Meiryo UI" pitchFamily="34" charset="-128"/>
              </a:rPr>
            </a:br>
            <a:endParaRPr lang="es-EC" sz="1000" dirty="0">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endParaRPr lang="es-ES" sz="1000" u="sng" dirty="0">
              <a:solidFill>
                <a:srgbClr val="000066"/>
              </a:solidFill>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r>
              <a:rPr lang="ja-JP" altLang="es-EC" sz="1000" u="sng" dirty="0" smtClean="0">
                <a:solidFill>
                  <a:srgbClr val="000066"/>
                </a:solidFill>
                <a:latin typeface="Meiryo UI" pitchFamily="34" charset="-128"/>
                <a:ea typeface="Meiryo UI" pitchFamily="34" charset="-128"/>
                <a:cs typeface="Meiryo UI" pitchFamily="34" charset="-128"/>
              </a:rPr>
              <a:t>署</a:t>
            </a:r>
            <a:r>
              <a:rPr lang="ja-JP" altLang="es-EC" sz="1000" u="sng" dirty="0">
                <a:solidFill>
                  <a:srgbClr val="000066"/>
                </a:solidFill>
                <a:latin typeface="Meiryo UI" pitchFamily="34" charset="-128"/>
                <a:ea typeface="Meiryo UI" pitchFamily="34" charset="-128"/>
                <a:cs typeface="Meiryo UI" pitchFamily="34" charset="-128"/>
              </a:rPr>
              <a:t>名</a:t>
            </a:r>
            <a:r>
              <a:rPr lang="ja-JP" altLang="es-EC" sz="1000" u="sng" dirty="0" smtClean="0">
                <a:solidFill>
                  <a:srgbClr val="000066"/>
                </a:solidFill>
                <a:latin typeface="Meiryo UI" pitchFamily="34" charset="-128"/>
                <a:ea typeface="Meiryo UI" pitchFamily="34" charset="-128"/>
                <a:cs typeface="Meiryo UI" pitchFamily="34" charset="-128"/>
              </a:rPr>
              <a:t>式</a:t>
            </a:r>
            <a:endParaRPr lang="es-EC" sz="1000" dirty="0">
              <a:solidFill>
                <a:srgbClr val="000066"/>
              </a:solidFill>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p:txBody>
      </p:sp>
      <p:pic>
        <p:nvPicPr>
          <p:cNvPr id="2051" name="Picture 23"/>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57213" y="4322911"/>
            <a:ext cx="2790825" cy="213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4 Título"/>
          <p:cNvSpPr>
            <a:spLocks noGrp="1"/>
          </p:cNvSpPr>
          <p:nvPr>
            <p:ph type="title"/>
          </p:nvPr>
        </p:nvSpPr>
        <p:spPr>
          <a:xfrm>
            <a:off x="0" y="274638"/>
            <a:ext cx="9144000" cy="296862"/>
          </a:xfrm>
          <a:solidFill>
            <a:srgbClr val="000066"/>
          </a:solidFill>
        </p:spPr>
        <p:txBody>
          <a:bodyPr/>
          <a:lstStyle/>
          <a:p>
            <a:pPr eaLnBrk="1" hangingPunct="1"/>
            <a:r>
              <a:rPr lang="ja-JP" altLang="es-EC" sz="1200" b="1" smtClean="0">
                <a:solidFill>
                  <a:srgbClr val="FFFFFF"/>
                </a:solidFill>
                <a:latin typeface="Meiryo UI" pitchFamily="34" charset="-128"/>
                <a:ea typeface="Meiryo UI" pitchFamily="34" charset="-128"/>
                <a:cs typeface="Meiryo UI" pitchFamily="34" charset="-128"/>
              </a:rPr>
              <a:t>対エクアドル草の根・人間の安全保障無償資金協力</a:t>
            </a:r>
            <a:endParaRPr lang="es-EC" sz="1200" b="1" dirty="0" smtClean="0">
              <a:latin typeface="Meiryo UI" pitchFamily="34" charset="-128"/>
              <a:ea typeface="Meiryo UI" pitchFamily="34" charset="-128"/>
              <a:cs typeface="Meiryo UI" pitchFamily="34" charset="-128"/>
            </a:endParaRPr>
          </a:p>
        </p:txBody>
      </p:sp>
      <p:sp>
        <p:nvSpPr>
          <p:cNvPr id="8197" name="5 Marcador de contenido"/>
          <p:cNvSpPr>
            <a:spLocks noGrp="1"/>
          </p:cNvSpPr>
          <p:nvPr>
            <p:ph sz="half" idx="1"/>
          </p:nvPr>
        </p:nvSpPr>
        <p:spPr>
          <a:xfrm>
            <a:off x="214313" y="659284"/>
            <a:ext cx="4038600" cy="3705820"/>
          </a:xfrm>
          <a:noFill/>
        </p:spPr>
        <p:txBody>
          <a:bodyPr wrap="square">
            <a:normAutofit/>
          </a:bodyPr>
          <a:lstStyle/>
          <a:p>
            <a:pPr algn="ctr">
              <a:buNone/>
              <a:defRPr/>
            </a:pPr>
            <a:r>
              <a:rPr lang="ja-JP" altLang="es-EC" sz="1200" b="1" dirty="0" smtClean="0">
                <a:solidFill>
                  <a:srgbClr val="002060"/>
                </a:solidFill>
                <a:latin typeface="Meiryo UI" pitchFamily="50" charset="-128"/>
                <a:ea typeface="Meiryo UI" pitchFamily="50" charset="-128"/>
                <a:cs typeface="Meiryo UI" pitchFamily="50" charset="-128"/>
              </a:rPr>
              <a:t>「</a:t>
            </a:r>
            <a:r>
              <a:rPr lang="ja-JP" altLang="en-US" sz="1200" b="1" dirty="0">
                <a:solidFill>
                  <a:srgbClr val="002060"/>
                </a:solidFill>
                <a:latin typeface="Meiryo UI" pitchFamily="50" charset="-128"/>
                <a:ea typeface="Meiryo UI" pitchFamily="50" charset="-128"/>
                <a:cs typeface="Meiryo UI" pitchFamily="50" charset="-128"/>
              </a:rPr>
              <a:t>ペニャス橋梁建設計画</a:t>
            </a:r>
            <a:r>
              <a:rPr lang="ja-JP" altLang="es-EC" sz="1200" b="1" dirty="0" smtClean="0">
                <a:solidFill>
                  <a:srgbClr val="002060"/>
                </a:solidFill>
                <a:latin typeface="Meiryo UI" pitchFamily="50" charset="-128"/>
                <a:ea typeface="Meiryo UI" pitchFamily="50" charset="-128"/>
                <a:cs typeface="Meiryo UI" pitchFamily="50" charset="-128"/>
              </a:rPr>
              <a:t>」</a:t>
            </a:r>
            <a:endParaRPr lang="es-EC" altLang="es-EC" sz="1200" b="1" dirty="0" smtClean="0">
              <a:solidFill>
                <a:srgbClr val="002060"/>
              </a:solidFill>
              <a:latin typeface="Meiryo UI" pitchFamily="50" charset="-128"/>
              <a:ea typeface="Meiryo UI" pitchFamily="50" charset="-128"/>
              <a:cs typeface="Meiryo UI" pitchFamily="50" charset="-128"/>
            </a:endParaRPr>
          </a:p>
          <a:p>
            <a:pPr marL="0" indent="0" algn="just" eaLnBrk="1" hangingPunct="1">
              <a:buFont typeface="Arial" charset="0"/>
              <a:buNone/>
              <a:defRPr/>
            </a:pPr>
            <a:endParaRPr lang="es-ES" sz="110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s-EC" sz="1100" dirty="0" smtClean="0">
                <a:solidFill>
                  <a:srgbClr val="002060"/>
                </a:solidFill>
                <a:latin typeface="Meiryo UI" pitchFamily="50" charset="-128"/>
                <a:ea typeface="Meiryo UI" pitchFamily="50" charset="-128"/>
                <a:cs typeface="Meiryo UI" pitchFamily="50" charset="-128"/>
              </a:rPr>
              <a:t>　</a:t>
            </a:r>
            <a:r>
              <a:rPr lang="ja-JP" altLang="es-EC" sz="1050" dirty="0" smtClean="0">
                <a:solidFill>
                  <a:srgbClr val="002060"/>
                </a:solidFill>
                <a:latin typeface="Meiryo UI" pitchFamily="50" charset="-128"/>
                <a:ea typeface="Meiryo UI" pitchFamily="50" charset="-128"/>
                <a:cs typeface="Meiryo UI" pitchFamily="50" charset="-128"/>
              </a:rPr>
              <a:t>在エクアドル日本国大使館において</a:t>
            </a:r>
            <a:r>
              <a:rPr lang="ja-JP" altLang="en-US" sz="1050" dirty="0" smtClean="0">
                <a:solidFill>
                  <a:srgbClr val="002060"/>
                </a:solidFill>
                <a:latin typeface="Meiryo UI" pitchFamily="50" charset="-128"/>
                <a:ea typeface="Meiryo UI" pitchFamily="50" charset="-128"/>
                <a:cs typeface="Meiryo UI" pitchFamily="50" charset="-128"/>
              </a:rPr>
              <a:t>、</a:t>
            </a:r>
            <a:r>
              <a:rPr lang="ja-JP" altLang="es-EC" sz="1050" dirty="0" smtClean="0">
                <a:solidFill>
                  <a:srgbClr val="002060"/>
                </a:solidFill>
                <a:latin typeface="Meiryo UI" pitchFamily="50" charset="-128"/>
                <a:ea typeface="Meiryo UI" pitchFamily="50" charset="-128"/>
                <a:cs typeface="Meiryo UI" pitchFamily="50" charset="-128"/>
              </a:rPr>
              <a:t>平成</a:t>
            </a:r>
            <a:r>
              <a:rPr lang="en-US" altLang="es-EC" sz="1050" dirty="0" smtClean="0">
                <a:solidFill>
                  <a:srgbClr val="002060"/>
                </a:solidFill>
                <a:latin typeface="Meiryo UI" pitchFamily="50" charset="-128"/>
                <a:ea typeface="Meiryo UI" pitchFamily="50" charset="-128"/>
                <a:cs typeface="Meiryo UI" pitchFamily="50" charset="-128"/>
              </a:rPr>
              <a:t>28</a:t>
            </a:r>
            <a:r>
              <a:rPr lang="ja-JP" altLang="es-EC" sz="1050" dirty="0" smtClean="0">
                <a:solidFill>
                  <a:srgbClr val="002060"/>
                </a:solidFill>
                <a:latin typeface="Meiryo UI" pitchFamily="50" charset="-128"/>
                <a:ea typeface="Meiryo UI" pitchFamily="50" charset="-128"/>
                <a:cs typeface="Meiryo UI" pitchFamily="50" charset="-128"/>
              </a:rPr>
              <a:t>年度草の根・人間の安全保障無償資金協力</a:t>
            </a:r>
            <a:r>
              <a:rPr lang="ja-JP" altLang="en-US" sz="1050" dirty="0" smtClean="0">
                <a:solidFill>
                  <a:srgbClr val="002060"/>
                </a:solidFill>
                <a:latin typeface="Meiryo UI" pitchFamily="50" charset="-128"/>
                <a:ea typeface="Meiryo UI" pitchFamily="50" charset="-128"/>
                <a:cs typeface="Meiryo UI" pitchFamily="50" charset="-128"/>
              </a:rPr>
              <a:t>「ペニャス橋梁建設計画</a:t>
            </a:r>
            <a:r>
              <a:rPr lang="ja-JP" altLang="es-EC" sz="1050" dirty="0" smtClean="0">
                <a:solidFill>
                  <a:srgbClr val="002060"/>
                </a:solidFill>
                <a:latin typeface="Meiryo UI" pitchFamily="50" charset="-128"/>
                <a:ea typeface="Meiryo UI" pitchFamily="50" charset="-128"/>
                <a:cs typeface="Meiryo UI" pitchFamily="50" charset="-128"/>
              </a:rPr>
              <a:t>」のための、当館</a:t>
            </a:r>
            <a:r>
              <a:rPr lang="ja-JP" altLang="en-US" sz="1050" dirty="0">
                <a:solidFill>
                  <a:srgbClr val="002060"/>
                </a:solidFill>
                <a:latin typeface="Meiryo UI" pitchFamily="50" charset="-128"/>
                <a:ea typeface="Meiryo UI" pitchFamily="50" charset="-128"/>
                <a:cs typeface="Meiryo UI" pitchFamily="50" charset="-128"/>
              </a:rPr>
              <a:t>とボリバル県による贈与契約</a:t>
            </a:r>
            <a:r>
              <a:rPr lang="ja-JP" altLang="es-EC" sz="1050" dirty="0" smtClean="0">
                <a:solidFill>
                  <a:srgbClr val="002060"/>
                </a:solidFill>
                <a:latin typeface="Meiryo UI" pitchFamily="50" charset="-128"/>
                <a:ea typeface="Meiryo UI" pitchFamily="50" charset="-128"/>
                <a:cs typeface="Meiryo UI" pitchFamily="50" charset="-128"/>
              </a:rPr>
              <a:t>署名式が行なわれました。</a:t>
            </a:r>
            <a:endParaRPr lang="en-US" altLang="ja-JP" sz="105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endParaRPr lang="en-US" altLang="ja-JP" sz="1050" dirty="0" smtClean="0">
              <a:noFill/>
              <a:latin typeface="Meiryo UI" pitchFamily="50" charset="-128"/>
              <a:ea typeface="Meiryo UI" pitchFamily="50" charset="-128"/>
              <a:cs typeface="Meiryo UI" pitchFamily="50" charset="-128"/>
            </a:endParaRPr>
          </a:p>
          <a:p>
            <a:pPr marL="0" indent="0" algn="just">
              <a:buFont typeface="Arial" charset="0"/>
              <a:buNone/>
              <a:defRPr/>
            </a:pPr>
            <a:r>
              <a:rPr lang="ja-JP" altLang="en-US" sz="1050" dirty="0">
                <a:solidFill>
                  <a:srgbClr val="002060"/>
                </a:solidFill>
                <a:latin typeface="Meiryo UI" pitchFamily="50" charset="-128"/>
                <a:ea typeface="Meiryo UI" pitchFamily="50" charset="-128"/>
                <a:cs typeface="Meiryo UI" pitchFamily="50" charset="-128"/>
              </a:rPr>
              <a:t>　当サイト</a:t>
            </a:r>
            <a:r>
              <a:rPr lang="ja-JP" altLang="en-US" sz="1050" dirty="0" smtClean="0">
                <a:solidFill>
                  <a:srgbClr val="002060"/>
                </a:solidFill>
                <a:latin typeface="Meiryo UI" pitchFamily="50" charset="-128"/>
                <a:ea typeface="Meiryo UI" pitchFamily="50" charset="-128"/>
                <a:cs typeface="Meiryo UI" pitchFamily="50" charset="-128"/>
              </a:rPr>
              <a:t>は、同</a:t>
            </a:r>
            <a:r>
              <a:rPr lang="ja-JP" altLang="en-US" sz="1050" dirty="0">
                <a:solidFill>
                  <a:srgbClr val="002060"/>
                </a:solidFill>
                <a:latin typeface="Meiryo UI" pitchFamily="50" charset="-128"/>
                <a:ea typeface="Meiryo UI" pitchFamily="50" charset="-128"/>
                <a:cs typeface="Meiryo UI" pitchFamily="50" charset="-128"/>
              </a:rPr>
              <a:t>市中心部から北東約５ｋｍ地点に流れるペニャス川渡河部分であ</a:t>
            </a:r>
            <a:r>
              <a:rPr lang="ja-JP" altLang="en-US" sz="1050" dirty="0" smtClean="0">
                <a:solidFill>
                  <a:srgbClr val="002060"/>
                </a:solidFill>
                <a:latin typeface="Meiryo UI" pitchFamily="50" charset="-128"/>
                <a:ea typeface="Meiryo UI" pitchFamily="50" charset="-128"/>
                <a:cs typeface="Meiryo UI" pitchFamily="50" charset="-128"/>
              </a:rPr>
              <a:t>り、同</a:t>
            </a:r>
            <a:r>
              <a:rPr lang="ja-JP" altLang="en-US" sz="1050" dirty="0">
                <a:solidFill>
                  <a:srgbClr val="002060"/>
                </a:solidFill>
                <a:latin typeface="Meiryo UI" pitchFamily="50" charset="-128"/>
                <a:ea typeface="Meiryo UI" pitchFamily="50" charset="-128"/>
                <a:cs typeface="Meiryo UI" pitchFamily="50" charset="-128"/>
              </a:rPr>
              <a:t>市中心部とロス・コパレス地区並びに更に東に点在する５地区を連絡する車両通行が可能な唯一の交通経路</a:t>
            </a:r>
            <a:r>
              <a:rPr lang="ja-JP" altLang="en-US" sz="1050" dirty="0" smtClean="0">
                <a:solidFill>
                  <a:srgbClr val="002060"/>
                </a:solidFill>
                <a:latin typeface="Meiryo UI" pitchFamily="50" charset="-128"/>
                <a:ea typeface="Meiryo UI" pitchFamily="50" charset="-128"/>
                <a:cs typeface="Meiryo UI" pitchFamily="50" charset="-128"/>
              </a:rPr>
              <a:t>です。</a:t>
            </a:r>
            <a:r>
              <a:rPr lang="ja-JP" altLang="en-US" sz="1050" dirty="0">
                <a:solidFill>
                  <a:srgbClr val="002060"/>
                </a:solidFill>
                <a:latin typeface="Meiryo UI" pitchFamily="50" charset="-128"/>
                <a:ea typeface="Meiryo UI" pitchFamily="50" charset="-128"/>
                <a:cs typeface="Meiryo UI" pitchFamily="50" charset="-128"/>
              </a:rPr>
              <a:t>当サイトには以</a:t>
            </a:r>
            <a:r>
              <a:rPr lang="ja-JP" altLang="en-US" sz="1050" dirty="0" smtClean="0">
                <a:solidFill>
                  <a:srgbClr val="002060"/>
                </a:solidFill>
                <a:latin typeface="Meiryo UI" pitchFamily="50" charset="-128"/>
                <a:ea typeface="Meiryo UI" pitchFamily="50" charset="-128"/>
                <a:cs typeface="Meiryo UI" pitchFamily="50" charset="-128"/>
              </a:rPr>
              <a:t>前、木</a:t>
            </a:r>
            <a:r>
              <a:rPr lang="ja-JP" altLang="en-US" sz="1050" dirty="0">
                <a:solidFill>
                  <a:srgbClr val="002060"/>
                </a:solidFill>
                <a:latin typeface="Meiryo UI" pitchFamily="50" charset="-128"/>
                <a:ea typeface="Meiryo UI" pitchFamily="50" charset="-128"/>
                <a:cs typeface="Meiryo UI" pitchFamily="50" charset="-128"/>
              </a:rPr>
              <a:t>製の歩道橋が存在</a:t>
            </a:r>
            <a:r>
              <a:rPr lang="ja-JP" altLang="en-US" sz="1050" dirty="0" smtClean="0">
                <a:solidFill>
                  <a:srgbClr val="002060"/>
                </a:solidFill>
                <a:latin typeface="Meiryo UI" pitchFamily="50" charset="-128"/>
                <a:ea typeface="Meiryo UI" pitchFamily="50" charset="-128"/>
                <a:cs typeface="Meiryo UI" pitchFamily="50" charset="-128"/>
              </a:rPr>
              <a:t>しましたが、２０１６</a:t>
            </a:r>
            <a:r>
              <a:rPr lang="ja-JP" altLang="en-US" sz="1050" dirty="0">
                <a:solidFill>
                  <a:srgbClr val="002060"/>
                </a:solidFill>
                <a:latin typeface="Meiryo UI" pitchFamily="50" charset="-128"/>
                <a:ea typeface="Meiryo UI" pitchFamily="50" charset="-128"/>
                <a:cs typeface="Meiryo UI" pitchFamily="50" charset="-128"/>
              </a:rPr>
              <a:t>年４月の川の増水時に崩落したた</a:t>
            </a:r>
            <a:r>
              <a:rPr lang="ja-JP" altLang="en-US" sz="1050" dirty="0" smtClean="0">
                <a:solidFill>
                  <a:srgbClr val="002060"/>
                </a:solidFill>
                <a:latin typeface="Meiryo UI" pitchFamily="50" charset="-128"/>
                <a:ea typeface="Meiryo UI" pitchFamily="50" charset="-128"/>
                <a:cs typeface="Meiryo UI" pitchFamily="50" charset="-128"/>
              </a:rPr>
              <a:t>め、現</a:t>
            </a:r>
            <a:r>
              <a:rPr lang="ja-JP" altLang="en-US" sz="1050" dirty="0">
                <a:solidFill>
                  <a:srgbClr val="002060"/>
                </a:solidFill>
                <a:latin typeface="Meiryo UI" pitchFamily="50" charset="-128"/>
                <a:ea typeface="Meiryo UI" pitchFamily="50" charset="-128"/>
                <a:cs typeface="Meiryo UI" pitchFamily="50" charset="-128"/>
              </a:rPr>
              <a:t>在は歩行者用に木材が渡されているのみであ</a:t>
            </a:r>
            <a:r>
              <a:rPr lang="ja-JP" altLang="en-US" sz="1050" dirty="0" smtClean="0">
                <a:solidFill>
                  <a:srgbClr val="002060"/>
                </a:solidFill>
                <a:latin typeface="Meiryo UI" pitchFamily="50" charset="-128"/>
                <a:ea typeface="Meiryo UI" pitchFamily="50" charset="-128"/>
                <a:cs typeface="Meiryo UI" pitchFamily="50" charset="-128"/>
              </a:rPr>
              <a:t>り、徒</a:t>
            </a:r>
            <a:r>
              <a:rPr lang="ja-JP" altLang="en-US" sz="1050" dirty="0">
                <a:solidFill>
                  <a:srgbClr val="002060"/>
                </a:solidFill>
                <a:latin typeface="Meiryo UI" pitchFamily="50" charset="-128"/>
                <a:ea typeface="Meiryo UI" pitchFamily="50" charset="-128"/>
                <a:cs typeface="Meiryo UI" pitchFamily="50" charset="-128"/>
              </a:rPr>
              <a:t>歩での通行は大変危険を</a:t>
            </a:r>
            <a:r>
              <a:rPr lang="ja-JP" altLang="en-US" sz="1050" dirty="0" smtClean="0">
                <a:solidFill>
                  <a:srgbClr val="002060"/>
                </a:solidFill>
                <a:latin typeface="Meiryo UI" pitchFamily="50" charset="-128"/>
                <a:ea typeface="Meiryo UI" pitchFamily="50" charset="-128"/>
                <a:cs typeface="Meiryo UI" pitchFamily="50" charset="-128"/>
              </a:rPr>
              <a:t>伴います。</a:t>
            </a:r>
            <a:r>
              <a:rPr lang="ja-JP" altLang="en-US" sz="1050" dirty="0">
                <a:solidFill>
                  <a:srgbClr val="002060"/>
                </a:solidFill>
                <a:latin typeface="Meiryo UI" pitchFamily="50" charset="-128"/>
                <a:ea typeface="Meiryo UI" pitchFamily="50" charset="-128"/>
                <a:cs typeface="Meiryo UI" pitchFamily="50" charset="-128"/>
              </a:rPr>
              <a:t>車両の交通に関して</a:t>
            </a:r>
            <a:r>
              <a:rPr lang="ja-JP" altLang="en-US" sz="1050" dirty="0" smtClean="0">
                <a:solidFill>
                  <a:srgbClr val="002060"/>
                </a:solidFill>
                <a:latin typeface="Meiryo UI" pitchFamily="50" charset="-128"/>
                <a:ea typeface="Meiryo UI" pitchFamily="50" charset="-128"/>
                <a:cs typeface="Meiryo UI" pitchFamily="50" charset="-128"/>
              </a:rPr>
              <a:t>は、水</a:t>
            </a:r>
            <a:r>
              <a:rPr lang="ja-JP" altLang="en-US" sz="1050" dirty="0">
                <a:solidFill>
                  <a:srgbClr val="002060"/>
                </a:solidFill>
                <a:latin typeface="Meiryo UI" pitchFamily="50" charset="-128"/>
                <a:ea typeface="Meiryo UI" pitchFamily="50" charset="-128"/>
                <a:cs typeface="Meiryo UI" pitchFamily="50" charset="-128"/>
              </a:rPr>
              <a:t>位の低い乾季には川の中を通行可</a:t>
            </a:r>
            <a:r>
              <a:rPr lang="ja-JP" altLang="en-US" sz="1050" dirty="0" smtClean="0">
                <a:solidFill>
                  <a:srgbClr val="002060"/>
                </a:solidFill>
                <a:latin typeface="Meiryo UI" pitchFamily="50" charset="-128"/>
                <a:ea typeface="Meiryo UI" pitchFamily="50" charset="-128"/>
                <a:cs typeface="Meiryo UI" pitchFamily="50" charset="-128"/>
              </a:rPr>
              <a:t>能ですが、雨</a:t>
            </a:r>
            <a:r>
              <a:rPr lang="ja-JP" altLang="en-US" sz="1050" dirty="0">
                <a:solidFill>
                  <a:srgbClr val="002060"/>
                </a:solidFill>
                <a:latin typeface="Meiryo UI" pitchFamily="50" charset="-128"/>
                <a:ea typeface="Meiryo UI" pitchFamily="50" charset="-128"/>
                <a:cs typeface="Meiryo UI" pitchFamily="50" charset="-128"/>
              </a:rPr>
              <a:t>季は通行不可能と</a:t>
            </a:r>
            <a:r>
              <a:rPr lang="ja-JP" altLang="en-US" sz="1050" dirty="0" smtClean="0">
                <a:solidFill>
                  <a:srgbClr val="002060"/>
                </a:solidFill>
                <a:latin typeface="Meiryo UI" pitchFamily="50" charset="-128"/>
                <a:ea typeface="Meiryo UI" pitchFamily="50" charset="-128"/>
                <a:cs typeface="Meiryo UI" pitchFamily="50" charset="-128"/>
              </a:rPr>
              <a:t>なります。</a:t>
            </a:r>
            <a:r>
              <a:rPr lang="ja-JP" altLang="en-US" sz="1050" dirty="0">
                <a:solidFill>
                  <a:srgbClr val="002060"/>
                </a:solidFill>
                <a:latin typeface="Meiryo UI" pitchFamily="50" charset="-128"/>
                <a:ea typeface="Meiryo UI" pitchFamily="50" charset="-128"/>
                <a:cs typeface="Meiryo UI" pitchFamily="50" charset="-128"/>
              </a:rPr>
              <a:t>当サイトを車両が通行できない現状</a:t>
            </a:r>
            <a:r>
              <a:rPr lang="ja-JP" altLang="en-US" sz="1050" dirty="0" smtClean="0">
                <a:solidFill>
                  <a:srgbClr val="002060"/>
                </a:solidFill>
                <a:latin typeface="Meiryo UI" pitchFamily="50" charset="-128"/>
                <a:ea typeface="Meiryo UI" pitchFamily="50" charset="-128"/>
                <a:cs typeface="Meiryo UI" pitchFamily="50" charset="-128"/>
              </a:rPr>
              <a:t>は、住</a:t>
            </a:r>
            <a:r>
              <a:rPr lang="ja-JP" altLang="en-US" sz="1050" dirty="0">
                <a:solidFill>
                  <a:srgbClr val="002060"/>
                </a:solidFill>
                <a:latin typeface="Meiryo UI" pitchFamily="50" charset="-128"/>
                <a:ea typeface="Meiryo UI" pitchFamily="50" charset="-128"/>
                <a:cs typeface="Meiryo UI" pitchFamily="50" charset="-128"/>
              </a:rPr>
              <a:t>民の日常生活や農畜産物の市場への出荷などの主要経済活動に大きな影響を与えるた</a:t>
            </a:r>
            <a:r>
              <a:rPr lang="ja-JP" altLang="en-US" sz="1050" dirty="0" smtClean="0">
                <a:solidFill>
                  <a:srgbClr val="002060"/>
                </a:solidFill>
                <a:latin typeface="Meiryo UI" pitchFamily="50" charset="-128"/>
                <a:ea typeface="Meiryo UI" pitchFamily="50" charset="-128"/>
                <a:cs typeface="Meiryo UI" pitchFamily="50" charset="-128"/>
              </a:rPr>
              <a:t>め、１</a:t>
            </a:r>
            <a:r>
              <a:rPr lang="ja-JP" altLang="en-US" sz="1050" dirty="0">
                <a:solidFill>
                  <a:srgbClr val="002060"/>
                </a:solidFill>
                <a:latin typeface="Meiryo UI" pitchFamily="50" charset="-128"/>
                <a:ea typeface="Meiryo UI" pitchFamily="50" charset="-128"/>
                <a:cs typeface="Meiryo UI" pitchFamily="50" charset="-128"/>
              </a:rPr>
              <a:t>年を通して車両が通行できる鉄筋コンクリート製の安全な橋梁の設置が求められて</a:t>
            </a:r>
            <a:r>
              <a:rPr lang="ja-JP" altLang="en-US" sz="1050" dirty="0" smtClean="0">
                <a:solidFill>
                  <a:srgbClr val="002060"/>
                </a:solidFill>
                <a:latin typeface="Meiryo UI" pitchFamily="50" charset="-128"/>
                <a:ea typeface="Meiryo UI" pitchFamily="50" charset="-128"/>
                <a:cs typeface="Meiryo UI" pitchFamily="50" charset="-128"/>
              </a:rPr>
              <a:t>います。</a:t>
            </a:r>
            <a:endParaRPr lang="en-US" altLang="ja-JP" sz="105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n-US" sz="1050" dirty="0" smtClean="0">
                <a:solidFill>
                  <a:srgbClr val="002060"/>
                </a:solidFill>
                <a:latin typeface="Meiryo UI" pitchFamily="50" charset="-128"/>
                <a:ea typeface="Meiryo UI" pitchFamily="50" charset="-128"/>
                <a:cs typeface="Meiryo UI" pitchFamily="50" charset="-128"/>
              </a:rPr>
              <a:t>　</a:t>
            </a:r>
            <a:endParaRPr lang="en-US" altLang="ja-JP" sz="105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n-US" sz="1050" dirty="0" smtClean="0">
                <a:solidFill>
                  <a:srgbClr val="002060"/>
                </a:solidFill>
                <a:latin typeface="Meiryo UI" pitchFamily="50" charset="-128"/>
                <a:ea typeface="Meiryo UI" pitchFamily="50" charset="-128"/>
                <a:cs typeface="Meiryo UI" pitchFamily="50" charset="-128"/>
              </a:rPr>
              <a:t>　本</a:t>
            </a:r>
            <a:r>
              <a:rPr lang="ja-JP" altLang="en-US" sz="1050" dirty="0">
                <a:solidFill>
                  <a:srgbClr val="002060"/>
                </a:solidFill>
                <a:latin typeface="Meiryo UI" pitchFamily="50" charset="-128"/>
                <a:ea typeface="Meiryo UI" pitchFamily="50" charset="-128"/>
                <a:cs typeface="Meiryo UI" pitchFamily="50" charset="-128"/>
              </a:rPr>
              <a:t>計画は、前述の地区において</a:t>
            </a:r>
            <a:r>
              <a:rPr lang="en-US" altLang="ja-JP" sz="1050" dirty="0">
                <a:solidFill>
                  <a:srgbClr val="002060"/>
                </a:solidFill>
                <a:latin typeface="Meiryo UI" pitchFamily="50" charset="-128"/>
                <a:ea typeface="Meiryo UI" pitchFamily="50" charset="-128"/>
                <a:cs typeface="Meiryo UI" pitchFamily="50" charset="-128"/>
              </a:rPr>
              <a:t>1</a:t>
            </a:r>
            <a:r>
              <a:rPr lang="ja-JP" altLang="en-US" sz="1050" dirty="0">
                <a:solidFill>
                  <a:srgbClr val="002060"/>
                </a:solidFill>
                <a:latin typeface="Meiryo UI" pitchFamily="50" charset="-128"/>
                <a:ea typeface="Meiryo UI" pitchFamily="50" charset="-128"/>
                <a:cs typeface="Meiryo UI" pitchFamily="50" charset="-128"/>
              </a:rPr>
              <a:t>橋梁を建設することにより、安全な交通を確保し、地域住民の生活環境の向上に貢献しようとするものです。</a:t>
            </a:r>
          </a:p>
        </p:txBody>
      </p:sp>
      <p:sp>
        <p:nvSpPr>
          <p:cNvPr id="2057" name="AutoShape 6"/>
          <p:cNvSpPr>
            <a:spLocks noChangeArrowheads="1"/>
          </p:cNvSpPr>
          <p:nvPr/>
        </p:nvSpPr>
        <p:spPr bwMode="auto">
          <a:xfrm>
            <a:off x="2627784" y="4322911"/>
            <a:ext cx="623540" cy="259780"/>
          </a:xfrm>
          <a:prstGeom prst="wedgeRectCallout">
            <a:avLst>
              <a:gd name="adj1" fmla="val -98210"/>
              <a:gd name="adj2" fmla="val 177584"/>
            </a:avLst>
          </a:prstGeom>
          <a:solidFill>
            <a:srgbClr val="DAEEF3"/>
          </a:solidFill>
          <a:ln w="9525">
            <a:solidFill>
              <a:srgbClr val="17365D"/>
            </a:solidFill>
            <a:miter lim="800000"/>
            <a:headEnd/>
            <a:tailEnd/>
          </a:ln>
          <a:effectLst>
            <a:outerShdw blurRad="50800" dist="38100" dir="2700000" algn="tl" rotWithShape="0">
              <a:prstClr val="black">
                <a:alpha val="40000"/>
              </a:prstClr>
            </a:outerShdw>
          </a:effectLst>
        </p:spPr>
        <p:txBody>
          <a:bodyPr lIns="74295" tIns="36000" rIns="74295" bIns="8890" anchor="ctr"/>
          <a:lstStyle/>
          <a:p>
            <a:pPr algn="ctr">
              <a:defRPr/>
            </a:pPr>
            <a:r>
              <a:rPr lang="ja-JP" altLang="en-US" sz="1100" dirty="0" smtClean="0">
                <a:latin typeface="Meiryo UI" pitchFamily="34" charset="-128"/>
                <a:ea typeface="Meiryo UI" pitchFamily="34" charset="-128"/>
                <a:cs typeface="Meiryo UI" pitchFamily="34" charset="-128"/>
              </a:rPr>
              <a:t>キト</a:t>
            </a:r>
            <a:endParaRPr lang="es-ES" sz="1100" dirty="0">
              <a:latin typeface="Meiryo UI" pitchFamily="34" charset="-128"/>
              <a:ea typeface="Meiryo UI" pitchFamily="34" charset="-128"/>
              <a:cs typeface="Meiryo UI" pitchFamily="34" charset="-128"/>
            </a:endParaRPr>
          </a:p>
        </p:txBody>
      </p:sp>
      <p:sp>
        <p:nvSpPr>
          <p:cNvPr id="14" name="AutoShape 6"/>
          <p:cNvSpPr>
            <a:spLocks noChangeArrowheads="1"/>
          </p:cNvSpPr>
          <p:nvPr/>
        </p:nvSpPr>
        <p:spPr bwMode="auto">
          <a:xfrm>
            <a:off x="827584" y="5709531"/>
            <a:ext cx="792088" cy="274061"/>
          </a:xfrm>
          <a:prstGeom prst="wedgeRectCallout">
            <a:avLst>
              <a:gd name="adj1" fmla="val 111085"/>
              <a:gd name="adj2" fmla="val -201149"/>
            </a:avLst>
          </a:prstGeom>
          <a:solidFill>
            <a:srgbClr val="DAEEF3"/>
          </a:solidFill>
          <a:ln w="9525">
            <a:solidFill>
              <a:srgbClr val="17365D"/>
            </a:solidFill>
            <a:miter lim="800000"/>
            <a:headEnd/>
            <a:tailEnd/>
          </a:ln>
          <a:effectLst>
            <a:outerShdw blurRad="50800" dist="38100" dir="2700000" algn="tl" rotWithShape="0">
              <a:prstClr val="black">
                <a:alpha val="40000"/>
              </a:prstClr>
            </a:outerShdw>
          </a:effectLst>
        </p:spPr>
        <p:txBody>
          <a:bodyPr lIns="74295" tIns="36000" rIns="74295" bIns="8890" anchor="ctr"/>
          <a:lstStyle/>
          <a:p>
            <a:pPr algn="ctr">
              <a:defRPr/>
            </a:pPr>
            <a:r>
              <a:rPr lang="ja-JP" altLang="en-US" sz="1100" dirty="0">
                <a:solidFill>
                  <a:srgbClr val="002060"/>
                </a:solidFill>
                <a:latin typeface="Meiryo UI" pitchFamily="34" charset="-128"/>
                <a:ea typeface="Meiryo UI" pitchFamily="34" charset="-128"/>
                <a:cs typeface="Meiryo UI" pitchFamily="34" charset="-128"/>
              </a:rPr>
              <a:t>ボリバ</a:t>
            </a:r>
            <a:r>
              <a:rPr lang="ja-JP" altLang="en-US" sz="1100" dirty="0" smtClean="0">
                <a:solidFill>
                  <a:srgbClr val="002060"/>
                </a:solidFill>
                <a:latin typeface="Meiryo UI" pitchFamily="34" charset="-128"/>
                <a:ea typeface="Meiryo UI" pitchFamily="34" charset="-128"/>
                <a:cs typeface="Meiryo UI" pitchFamily="34" charset="-128"/>
              </a:rPr>
              <a:t>ル</a:t>
            </a:r>
            <a:endParaRPr lang="es-EC" altLang="ja-JP" sz="1100" dirty="0">
              <a:solidFill>
                <a:srgbClr val="002060"/>
              </a:solidFill>
              <a:latin typeface="Meiryo UI" pitchFamily="34" charset="-128"/>
              <a:ea typeface="Meiryo UI" pitchFamily="34" charset="-128"/>
              <a:cs typeface="Meiryo UI" pitchFamily="34" charset="-128"/>
            </a:endParaRPr>
          </a:p>
        </p:txBody>
      </p:sp>
      <p:sp>
        <p:nvSpPr>
          <p:cNvPr id="16" name="8 Marcador de pie de página"/>
          <p:cNvSpPr>
            <a:spLocks noGrp="1"/>
          </p:cNvSpPr>
          <p:nvPr>
            <p:ph type="ftr" sz="quarter" idx="11"/>
          </p:nvPr>
        </p:nvSpPr>
        <p:spPr bwMode="auto">
          <a:xfrm>
            <a:off x="428625" y="6143625"/>
            <a:ext cx="8286750" cy="577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ja-JP" altLang="es-EC" sz="800" dirty="0" smtClean="0">
                <a:solidFill>
                  <a:srgbClr val="002060"/>
                </a:solidFill>
                <a:latin typeface="Meiryo UI" pitchFamily="34" charset="-128"/>
                <a:ea typeface="Meiryo UI" pitchFamily="34" charset="-128"/>
                <a:cs typeface="Meiryo UI" pitchFamily="34" charset="-128"/>
              </a:rPr>
              <a:t>在エクアドル日本国大使館、草の根・人間の安全保障無償資金協力</a:t>
            </a:r>
            <a:endParaRPr lang="es-EC" altLang="ja-JP" sz="800" dirty="0" smtClean="0">
              <a:solidFill>
                <a:srgbClr val="002060"/>
              </a:solidFill>
              <a:latin typeface="Meiryo UI" pitchFamily="34" charset="-128"/>
              <a:ea typeface="Meiryo UI" pitchFamily="34" charset="-128"/>
              <a:cs typeface="Meiryo UI" pitchFamily="34" charset="-128"/>
            </a:endParaRPr>
          </a:p>
          <a:p>
            <a:pPr eaLnBrk="1" hangingPunct="1"/>
            <a:r>
              <a:rPr lang="es-EC" altLang="ja-JP" sz="800" dirty="0" smtClean="0">
                <a:solidFill>
                  <a:srgbClr val="002060"/>
                </a:solidFill>
                <a:latin typeface="Meiryo UI" pitchFamily="34" charset="-128"/>
                <a:ea typeface="Meiryo UI" pitchFamily="34" charset="-128"/>
                <a:cs typeface="Meiryo UI" pitchFamily="34" charset="-128"/>
              </a:rPr>
              <a:t>Tel: 02 2278 700 (ext. 125</a:t>
            </a:r>
            <a:r>
              <a:rPr lang="ja-JP" altLang="es-EC" sz="800" dirty="0" smtClean="0">
                <a:solidFill>
                  <a:srgbClr val="002060"/>
                </a:solidFill>
                <a:latin typeface="Meiryo UI" pitchFamily="34" charset="-128"/>
                <a:ea typeface="Meiryo UI" pitchFamily="34" charset="-128"/>
                <a:cs typeface="Meiryo UI" pitchFamily="34" charset="-128"/>
              </a:rPr>
              <a:t>、</a:t>
            </a:r>
            <a:r>
              <a:rPr lang="es-EC" altLang="ja-JP" sz="800" dirty="0" smtClean="0">
                <a:solidFill>
                  <a:srgbClr val="002060"/>
                </a:solidFill>
                <a:latin typeface="Meiryo UI" pitchFamily="34" charset="-128"/>
                <a:ea typeface="Meiryo UI" pitchFamily="34" charset="-128"/>
                <a:cs typeface="Meiryo UI" pitchFamily="34" charset="-128"/>
              </a:rPr>
              <a:t> 126</a:t>
            </a:r>
            <a:r>
              <a:rPr lang="ja-JP" altLang="es-EC" sz="800" dirty="0" smtClean="0">
                <a:solidFill>
                  <a:srgbClr val="002060"/>
                </a:solidFill>
                <a:latin typeface="Meiryo UI" pitchFamily="34" charset="-128"/>
                <a:ea typeface="Meiryo UI" pitchFamily="34" charset="-128"/>
                <a:cs typeface="Meiryo UI" pitchFamily="34" charset="-128"/>
              </a:rPr>
              <a:t>、</a:t>
            </a:r>
            <a:r>
              <a:rPr lang="es-EC" altLang="ja-JP" sz="800" dirty="0" smtClean="0">
                <a:solidFill>
                  <a:srgbClr val="002060"/>
                </a:solidFill>
                <a:latin typeface="Meiryo UI" pitchFamily="34" charset="-128"/>
                <a:ea typeface="Meiryo UI" pitchFamily="34" charset="-128"/>
                <a:cs typeface="Meiryo UI" pitchFamily="34" charset="-128"/>
              </a:rPr>
              <a:t>140)</a:t>
            </a:r>
            <a:r>
              <a:rPr lang="ja-JP" altLang="es-EC" sz="800" dirty="0" smtClean="0">
                <a:solidFill>
                  <a:srgbClr val="002060"/>
                </a:solidFill>
                <a:latin typeface="Meiryo UI" pitchFamily="34" charset="-128"/>
                <a:ea typeface="Meiryo UI" pitchFamily="34" charset="-128"/>
                <a:cs typeface="Meiryo UI" pitchFamily="34" charset="-128"/>
              </a:rPr>
              <a:t>、</a:t>
            </a:r>
            <a:r>
              <a:rPr lang="es-EC" altLang="ja-JP" sz="800" dirty="0" smtClean="0">
                <a:solidFill>
                  <a:srgbClr val="002060"/>
                </a:solidFill>
                <a:latin typeface="Meiryo UI" pitchFamily="34" charset="-128"/>
                <a:ea typeface="Meiryo UI" pitchFamily="34" charset="-128"/>
                <a:cs typeface="Meiryo UI" pitchFamily="34" charset="-128"/>
              </a:rPr>
              <a:t> email: apc@qi.mofa.go.jp</a:t>
            </a:r>
            <a:r>
              <a:rPr lang="ja-JP" altLang="es-EC" sz="800" dirty="0" smtClean="0">
                <a:solidFill>
                  <a:srgbClr val="002060"/>
                </a:solidFill>
                <a:latin typeface="Meiryo UI" pitchFamily="34" charset="-128"/>
                <a:ea typeface="Meiryo UI" pitchFamily="34" charset="-128"/>
                <a:cs typeface="Meiryo UI" pitchFamily="34" charset="-128"/>
              </a:rPr>
              <a:t>、</a:t>
            </a:r>
            <a:r>
              <a:rPr lang="es-EC" altLang="ja-JP" sz="800" dirty="0" smtClean="0">
                <a:solidFill>
                  <a:srgbClr val="002060"/>
                </a:solidFill>
                <a:latin typeface="Meiryo UI" pitchFamily="34" charset="-128"/>
                <a:ea typeface="Meiryo UI" pitchFamily="34" charset="-128"/>
                <a:cs typeface="Meiryo UI" pitchFamily="34" charset="-128"/>
              </a:rPr>
              <a:t> Web: http://www.ec.emb-japan.go.jp</a:t>
            </a:r>
          </a:p>
        </p:txBody>
      </p:sp>
      <p:pic>
        <p:nvPicPr>
          <p:cNvPr id="17" name="18 Imagen"/>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220075" y="6021388"/>
            <a:ext cx="67151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4427984" y="1700808"/>
            <a:ext cx="2160000" cy="1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tretch>
            <a:fillRect/>
          </a:stretch>
        </p:blipFill>
        <p:spPr bwMode="auto">
          <a:xfrm>
            <a:off x="4427984" y="3933216"/>
            <a:ext cx="2160000" cy="1440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3"/>
          <p:cNvPicPr>
            <a:picLocks noChangeAspect="1" noChangeArrowheads="1"/>
          </p:cNvPicPr>
          <p:nvPr/>
        </p:nvPicPr>
        <p:blipFill>
          <a:blip r:embed="rId6" cstate="print">
            <a:extLst>
              <a:ext uri="{28A0092B-C50C-407E-A947-70E740481C1C}">
                <a14:useLocalDpi xmlns:a14="http://schemas.microsoft.com/office/drawing/2010/main" val="0"/>
              </a:ext>
            </a:extLst>
          </a:blip>
          <a:stretch>
            <a:fillRect/>
          </a:stretch>
        </p:blipFill>
        <p:spPr bwMode="auto">
          <a:xfrm>
            <a:off x="6732240" y="1700808"/>
            <a:ext cx="2160000" cy="1620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6732240" y="3933216"/>
            <a:ext cx="2160000"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7643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2385</TotalTime>
  <Words>99</Words>
  <Application>Microsoft Office PowerPoint</Application>
  <PresentationFormat>Presentación en pantalla (4:3)</PresentationFormat>
  <Paragraphs>27</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対エクアドル草の根・人間の安全保障無償資金協力</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Asistencia Financiera No Reembolsable para Proyectos Comunitarios de Seguridad Humana en Ecuador</dc:title>
  <dc:creator>HANZAWA NOBUE</dc:creator>
  <cp:lastModifiedBy>KOBAYASHI NORIAKI</cp:lastModifiedBy>
  <cp:revision>187</cp:revision>
  <cp:lastPrinted>2016-10-17T16:25:40Z</cp:lastPrinted>
  <dcterms:created xsi:type="dcterms:W3CDTF">2013-04-17T15:44:34Z</dcterms:created>
  <dcterms:modified xsi:type="dcterms:W3CDTF">2017-01-24T21:54:55Z</dcterms:modified>
</cp:coreProperties>
</file>