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53" autoAdjust="0"/>
    <p:restoredTop sz="88747" autoAdjust="0"/>
  </p:normalViewPr>
  <p:slideViewPr>
    <p:cSldViewPr>
      <p:cViewPr varScale="1">
        <p:scale>
          <a:sx n="82" d="100"/>
          <a:sy n="82" d="100"/>
        </p:scale>
        <p:origin x="189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8A9B-A1E2-457E-8554-90C0B062BAE1}" type="datetimeFigureOut">
              <a:rPr lang="es-EC" smtClean="0"/>
              <a:t>08/11/2017</a:t>
            </a:fld>
            <a:endParaRPr lang="es-EC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5F99-69F0-4E01-A9B0-86AEB51D3945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5787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8A9B-A1E2-457E-8554-90C0B062BAE1}" type="datetimeFigureOut">
              <a:rPr lang="es-EC" smtClean="0"/>
              <a:t>08/11/2017</a:t>
            </a:fld>
            <a:endParaRPr lang="es-EC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5F99-69F0-4E01-A9B0-86AEB51D3945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45221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8A9B-A1E2-457E-8554-90C0B062BAE1}" type="datetimeFigureOut">
              <a:rPr lang="es-EC" smtClean="0"/>
              <a:t>08/11/2017</a:t>
            </a:fld>
            <a:endParaRPr lang="es-EC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5F99-69F0-4E01-A9B0-86AEB51D3945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76220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8A9B-A1E2-457E-8554-90C0B062BAE1}" type="datetimeFigureOut">
              <a:rPr lang="es-EC" smtClean="0"/>
              <a:t>08/11/2017</a:t>
            </a:fld>
            <a:endParaRPr lang="es-EC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5F99-69F0-4E01-A9B0-86AEB51D3945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118255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8A9B-A1E2-457E-8554-90C0B062BAE1}" type="datetimeFigureOut">
              <a:rPr lang="es-EC" smtClean="0"/>
              <a:t>08/11/2017</a:t>
            </a:fld>
            <a:endParaRPr lang="es-EC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5F99-69F0-4E01-A9B0-86AEB51D3945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89268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8A9B-A1E2-457E-8554-90C0B062BAE1}" type="datetimeFigureOut">
              <a:rPr lang="es-EC" smtClean="0"/>
              <a:t>08/11/2017</a:t>
            </a:fld>
            <a:endParaRPr lang="es-EC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5F99-69F0-4E01-A9B0-86AEB51D3945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98948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8A9B-A1E2-457E-8554-90C0B062BAE1}" type="datetimeFigureOut">
              <a:rPr lang="es-EC" smtClean="0"/>
              <a:t>08/11/2017</a:t>
            </a:fld>
            <a:endParaRPr lang="es-EC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5F99-69F0-4E01-A9B0-86AEB51D3945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396848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8A9B-A1E2-457E-8554-90C0B062BAE1}" type="datetimeFigureOut">
              <a:rPr lang="es-EC" smtClean="0"/>
              <a:t>08/11/2017</a:t>
            </a:fld>
            <a:endParaRPr lang="es-EC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5F99-69F0-4E01-A9B0-86AEB51D3945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733072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8A9B-A1E2-457E-8554-90C0B062BAE1}" type="datetimeFigureOut">
              <a:rPr lang="es-EC" smtClean="0"/>
              <a:t>08/11/2017</a:t>
            </a:fld>
            <a:endParaRPr lang="es-EC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5F99-69F0-4E01-A9B0-86AEB51D3945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042796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8A9B-A1E2-457E-8554-90C0B062BAE1}" type="datetimeFigureOut">
              <a:rPr lang="es-EC" smtClean="0"/>
              <a:t>08/11/2017</a:t>
            </a:fld>
            <a:endParaRPr lang="es-EC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5F99-69F0-4E01-A9B0-86AEB51D3945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171515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8A9B-A1E2-457E-8554-90C0B062BAE1}" type="datetimeFigureOut">
              <a:rPr lang="es-EC" smtClean="0"/>
              <a:t>08/11/2017</a:t>
            </a:fld>
            <a:endParaRPr lang="es-EC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5F99-69F0-4E01-A9B0-86AEB51D3945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789698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88A9B-A1E2-457E-8554-90C0B062BAE1}" type="datetimeFigureOut">
              <a:rPr lang="es-EC" smtClean="0"/>
              <a:t>08/11/2017</a:t>
            </a:fld>
            <a:endParaRPr lang="es-EC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95F99-69F0-4E01-A9B0-86AEB51D3945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077168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jpe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10" Type="http://schemas.openxmlformats.org/officeDocument/2006/relationships/image" Target="../media/image6.jpeg"/><Relationship Id="rId4" Type="http://schemas.openxmlformats.org/officeDocument/2006/relationships/image" Target="../media/image3.jpeg"/><Relationship Id="rId9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6 Marcador de contenido"/>
          <p:cNvSpPr txBox="1">
            <a:spLocks/>
          </p:cNvSpPr>
          <p:nvPr/>
        </p:nvSpPr>
        <p:spPr bwMode="auto">
          <a:xfrm>
            <a:off x="4357688" y="785813"/>
            <a:ext cx="4572000" cy="507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  <a:defRPr/>
            </a:pPr>
            <a:r>
              <a:rPr lang="ja-JP" altLang="es-EC" sz="1100" dirty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供与額</a:t>
            </a:r>
            <a:r>
              <a:rPr lang="en-US" altLang="es-EC" sz="11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:</a:t>
            </a:r>
            <a:r>
              <a:rPr lang="ja-JP" altLang="en-US" sz="11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1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5,456,034</a:t>
            </a:r>
            <a:r>
              <a:rPr lang="ja-JP" altLang="es-EC" sz="11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円</a:t>
            </a:r>
            <a:endParaRPr lang="es-EC" altLang="es-EC" sz="11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42900" indent="-342900" algn="ctr">
              <a:spcBef>
                <a:spcPct val="20000"/>
              </a:spcBef>
              <a:buFont typeface="Arial" charset="0"/>
              <a:buNone/>
              <a:defRPr/>
            </a:pPr>
            <a:r>
              <a:rPr lang="ja-JP" altLang="es-EC" sz="1100" dirty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贈与契約締結日</a:t>
            </a:r>
            <a:r>
              <a:rPr lang="en-US" altLang="es-EC" sz="11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:</a:t>
            </a:r>
            <a:r>
              <a:rPr lang="ja-JP" altLang="en-US" sz="11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 </a:t>
            </a:r>
            <a:r>
              <a:rPr lang="en-US" altLang="ja-JP" sz="11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2013</a:t>
            </a:r>
            <a:r>
              <a:rPr lang="ja-JP" altLang="es-EC" sz="11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年</a:t>
            </a:r>
            <a:r>
              <a:rPr lang="ja-JP" altLang="en-US" sz="1100" dirty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９</a:t>
            </a:r>
            <a:r>
              <a:rPr lang="ja-JP" altLang="es-EC" sz="11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月</a:t>
            </a:r>
            <a:r>
              <a:rPr lang="ja-JP" altLang="en-US" sz="11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２６</a:t>
            </a:r>
            <a:r>
              <a:rPr lang="ja-JP" altLang="es-EC" sz="11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日</a:t>
            </a:r>
            <a:endParaRPr lang="es-EC" altLang="es-EC" sz="1100" dirty="0">
              <a:solidFill>
                <a:srgbClr val="000066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C" sz="1000" dirty="0">
              <a:solidFill>
                <a:srgbClr val="000066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s-EC" sz="1000" u="sng" dirty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計画実施前</a:t>
            </a:r>
            <a:endParaRPr lang="es-EC" altLang="ja-JP" sz="1000" u="sng" dirty="0">
              <a:solidFill>
                <a:srgbClr val="000066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s-EC" sz="10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（</a:t>
            </a:r>
            <a:r>
              <a:rPr lang="ja-JP" altLang="ja-JP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エル・ボスケ</a:t>
            </a:r>
            <a:r>
              <a:rPr lang="ja-JP" altLang="en-US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川</a:t>
            </a:r>
            <a:r>
              <a:rPr lang="ja-JP" altLang="es-EC" sz="10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）</a:t>
            </a:r>
            <a:r>
              <a:rPr lang="ja-JP" altLang="es-EC" sz="1000" dirty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　　　　　　　</a:t>
            </a:r>
            <a:r>
              <a:rPr lang="ja-JP" altLang="en-US" sz="10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　　　　</a:t>
            </a:r>
            <a:r>
              <a:rPr lang="ja-JP" altLang="es-EC" sz="1000" dirty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　　　　</a:t>
            </a:r>
            <a:r>
              <a:rPr lang="ja-JP" altLang="es-EC" sz="10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（</a:t>
            </a:r>
            <a:r>
              <a:rPr lang="ja-JP" altLang="ja-JP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チャグアルロ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マ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川</a:t>
            </a:r>
            <a:r>
              <a:rPr lang="ja-JP" altLang="es-EC" sz="10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）</a:t>
            </a:r>
            <a:endParaRPr lang="es-EC" sz="1000" dirty="0">
              <a:solidFill>
                <a:srgbClr val="000066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C" sz="1000" dirty="0">
              <a:solidFill>
                <a:srgbClr val="000066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1000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 </a:t>
            </a: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1000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 </a:t>
            </a: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1000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 </a:t>
            </a: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1000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 </a:t>
            </a: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C" sz="1000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/>
            </a:r>
            <a:br>
              <a:rPr lang="es-EC" sz="1000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</a:b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S" sz="1000" u="sng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S" sz="1000" u="sng" dirty="0">
              <a:solidFill>
                <a:srgbClr val="000066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s-EC" sz="1000" u="sng" dirty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署名</a:t>
            </a:r>
            <a:r>
              <a:rPr lang="ja-JP" altLang="es-EC" sz="1000" u="sng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式</a:t>
            </a:r>
            <a:endParaRPr lang="es-EC" sz="1000" dirty="0">
              <a:solidFill>
                <a:srgbClr val="000066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pic>
        <p:nvPicPr>
          <p:cNvPr id="2051" name="Picture 2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7213" y="4065588"/>
            <a:ext cx="2790825" cy="213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4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96862"/>
          </a:xfrm>
          <a:solidFill>
            <a:srgbClr val="000066"/>
          </a:solidFill>
        </p:spPr>
        <p:txBody>
          <a:bodyPr/>
          <a:lstStyle/>
          <a:p>
            <a:pPr eaLnBrk="1" hangingPunct="1"/>
            <a:r>
              <a:rPr lang="ja-JP" altLang="es-EC" sz="1200" b="1" smtClean="0">
                <a:solidFill>
                  <a:srgbClr val="FFFFFF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対エクアドル草の根・人間の安全保障無償資金協力</a:t>
            </a:r>
            <a:endParaRPr lang="es-EC" sz="1200" b="1" dirty="0" smtClean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8197" name="5 Marcador de contenido"/>
          <p:cNvSpPr>
            <a:spLocks noGrp="1"/>
          </p:cNvSpPr>
          <p:nvPr>
            <p:ph sz="half" idx="1"/>
          </p:nvPr>
        </p:nvSpPr>
        <p:spPr>
          <a:xfrm>
            <a:off x="214313" y="692696"/>
            <a:ext cx="4038600" cy="3372892"/>
          </a:xfrm>
        </p:spPr>
        <p:txBody>
          <a:bodyPr>
            <a:normAutofit lnSpcReduction="10000"/>
          </a:bodyPr>
          <a:lstStyle/>
          <a:p>
            <a:pPr algn="ctr">
              <a:buFont typeface="Arial" charset="0"/>
              <a:buNone/>
              <a:defRPr/>
            </a:pPr>
            <a:r>
              <a:rPr lang="ja-JP" altLang="es-EC" sz="1200" b="1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</a:t>
            </a:r>
            <a:r>
              <a:rPr lang="ja-JP" altLang="ja-JP" sz="12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カルチ県３橋梁建設計画</a:t>
            </a:r>
            <a:r>
              <a:rPr lang="ja-JP" altLang="es-EC" sz="1200" b="1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</a:t>
            </a:r>
            <a:endParaRPr lang="es-EC" altLang="es-EC" sz="1200" b="1" dirty="0" smtClean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 eaLnBrk="1" hangingPunct="1">
              <a:buFont typeface="Arial" charset="0"/>
              <a:buNone/>
              <a:defRPr/>
            </a:pPr>
            <a:endParaRPr lang="es-ES" sz="1000" dirty="0" smtClean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在エク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アドル日本国大使館におい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て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平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成</a:t>
            </a:r>
            <a:r>
              <a:rPr lang="en-US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５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度草の根・人間の安全保障無償資金協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力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</a:t>
            </a:r>
            <a:r>
              <a:rPr lang="ja-JP" altLang="ja-JP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カルチ県３橋梁建設計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画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のための、当館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とカルチ県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による贈与契約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署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名式が行なわれました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。</a:t>
            </a:r>
            <a:endParaRPr lang="es-EC" altLang="ja-JP" sz="10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>
              <a:buFont typeface="Arial" charset="0"/>
              <a:buNone/>
              <a:defRPr/>
            </a:pPr>
            <a:endParaRPr lang="en-US" altLang="ja-JP" sz="1000" dirty="0" smtClean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①</a:t>
            </a:r>
            <a:r>
              <a:rPr lang="ja-JP" altLang="ja-JP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同県ウアカ市マリスカル・スクレ自治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のブラボ川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には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、直径１ｍの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波</a:t>
            </a:r>
            <a:r>
              <a:rPr lang="ja-JP" altLang="ja-JP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形金属製カルバー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トが</a:t>
            </a:r>
            <a:r>
              <a:rPr lang="ja-JP" altLang="ja-JP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設置されて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い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ますが、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雨季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の増水時には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ja-JP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カルバートから水が抜けきれず道まで溢れてし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ま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います。</a:t>
            </a:r>
            <a:endParaRPr lang="en-US" altLang="ja-JP" sz="1000" dirty="0" smtClean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>
              <a:buNone/>
              <a:defRPr/>
            </a:pP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②</a:t>
            </a:r>
            <a:r>
              <a:rPr lang="ja-JP" altLang="ja-JP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同県モントゥファル市フェルナンデス・サルバドル自治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エ</a:t>
            </a:r>
            <a:r>
              <a:rPr lang="ja-JP" altLang="ja-JP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ル・ボス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ケ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川においても、応急的に設置された既存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カ</a:t>
            </a:r>
            <a:r>
              <a:rPr lang="ja-JP" altLang="ja-JP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ルバー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ト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では、雨季の増水に対応しきれず、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道の浸食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が進み、危険な状態です。</a:t>
            </a:r>
            <a:endParaRPr lang="en-US" altLang="ja-JP" sz="1000" dirty="0" smtClean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>
              <a:buNone/>
              <a:defRPr/>
            </a:pP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③</a:t>
            </a:r>
            <a:r>
              <a:rPr lang="ja-JP" altLang="ja-JP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同県ボリバル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市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ロス・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ア</a:t>
            </a:r>
            <a:r>
              <a:rPr lang="ja-JP" altLang="ja-JP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ンデス自治区にあるチャグアルロマ橋梁は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同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自</a:t>
            </a:r>
            <a:r>
              <a:rPr lang="ja-JP" altLang="ja-JP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治区中心部と４地区を連絡する重要な道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で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すが、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川</a:t>
            </a:r>
            <a:r>
              <a:rPr lang="ja-JP" altLang="ja-JP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の浅瀬に石を敷きつめただ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け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で、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雨</a:t>
            </a:r>
            <a:r>
              <a:rPr lang="ja-JP" altLang="ja-JP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季になると冠水し、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車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は通れません。</a:t>
            </a:r>
            <a:endParaRPr lang="en-US" altLang="ja-JP" sz="1000" dirty="0" smtClean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>
              <a:buNone/>
              <a:defRPr/>
            </a:pP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これら３地区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は、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住</a:t>
            </a:r>
            <a:r>
              <a:rPr lang="ja-JP" altLang="ja-JP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民にとって、農産物・乳製品の市場への出荷、登下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校</a:t>
            </a:r>
            <a:r>
              <a:rPr lang="ja-JP" altLang="en-US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や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生</a:t>
            </a:r>
            <a:r>
              <a:rPr lang="ja-JP" altLang="ja-JP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活必需品の買い出しのための唯一の交通路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で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すから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ja-JP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橋梁なしには地域住民の生活は成り立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た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ちません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。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s-EC" altLang="ja-JP" sz="1000" dirty="0" smtClean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>
              <a:buNone/>
              <a:defRPr/>
            </a:pPr>
            <a:endParaRPr lang="es-EC" altLang="ja-JP" sz="1000" dirty="0" smtClean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計画は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前述の３地区において３橋梁を建設することにより、安全な交通を確保し、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</a:t>
            </a:r>
            <a:r>
              <a:rPr lang="ja-JP" altLang="ja-JP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域住民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の生</a:t>
            </a:r>
            <a:r>
              <a:rPr lang="ja-JP" altLang="ja-JP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活環境の向</a:t>
            </a:r>
            <a:r>
              <a:rPr lang="ja-JP" altLang="ja-JP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上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に貢献しようとするものです。</a:t>
            </a:r>
            <a:endParaRPr lang="es-EC" altLang="ja-JP" sz="10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55" name="AutoShape 6"/>
          <p:cNvSpPr>
            <a:spLocks noChangeArrowheads="1"/>
          </p:cNvSpPr>
          <p:nvPr/>
        </p:nvSpPr>
        <p:spPr bwMode="auto">
          <a:xfrm>
            <a:off x="612775" y="4759325"/>
            <a:ext cx="971550" cy="215900"/>
          </a:xfrm>
          <a:prstGeom prst="wedgeRectCallout">
            <a:avLst>
              <a:gd name="adj1" fmla="val 134109"/>
              <a:gd name="adj2" fmla="val -240777"/>
            </a:avLst>
          </a:prstGeom>
          <a:solidFill>
            <a:srgbClr val="DAEEF3"/>
          </a:solidFill>
          <a:ln w="9525">
            <a:solidFill>
              <a:srgbClr val="17365D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74295" tIns="36000" rIns="74295" bIns="8890" anchor="ctr"/>
          <a:lstStyle/>
          <a:p>
            <a:pPr algn="ctr">
              <a:defRPr/>
            </a:pPr>
            <a:r>
              <a:rPr lang="ja-JP" altLang="es-EC" sz="1100" dirty="0">
                <a:solidFill>
                  <a:srgbClr val="00206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カルチ</a:t>
            </a:r>
            <a:endParaRPr lang="es-EC" altLang="ja-JP" sz="1100" dirty="0">
              <a:solidFill>
                <a:srgbClr val="002060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2057" name="AutoShape 6"/>
          <p:cNvSpPr>
            <a:spLocks noChangeArrowheads="1"/>
          </p:cNvSpPr>
          <p:nvPr/>
        </p:nvSpPr>
        <p:spPr bwMode="auto">
          <a:xfrm>
            <a:off x="2724150" y="4038600"/>
            <a:ext cx="647700" cy="215900"/>
          </a:xfrm>
          <a:prstGeom prst="wedgeRectCallout">
            <a:avLst>
              <a:gd name="adj1" fmla="val -115843"/>
              <a:gd name="adj2" fmla="val 212736"/>
            </a:avLst>
          </a:prstGeom>
          <a:solidFill>
            <a:srgbClr val="DAEEF3"/>
          </a:solidFill>
          <a:ln w="9525">
            <a:solidFill>
              <a:srgbClr val="17365D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74295" tIns="36000" rIns="74295" bIns="8890" anchor="ctr"/>
          <a:lstStyle/>
          <a:p>
            <a:pPr algn="ctr">
              <a:defRPr/>
            </a:pPr>
            <a:r>
              <a:rPr lang="ja-JP" altLang="es-EC" sz="1100">
                <a:solidFill>
                  <a:srgbClr val="00206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キト</a:t>
            </a:r>
            <a:endParaRPr lang="es-ES" sz="11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pic>
        <p:nvPicPr>
          <p:cNvPr id="1026" name="Picture 2" descr="DSCN705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637" y="1772816"/>
            <a:ext cx="2160000" cy="1620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Users\d05343\Desktop\DSCN700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506" y="1773095"/>
            <a:ext cx="2160000" cy="162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\\Soqinas01\qi-every\APC\HP 更新用データ\131001_Toppage 署名式 供与式\carchi 0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637" y="4038600"/>
            <a:ext cx="2160000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05343\Desktop\130926 002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040052"/>
            <a:ext cx="2160000" cy="1621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8 Marcador de pie de página"/>
          <p:cNvSpPr>
            <a:spLocks noGrp="1"/>
          </p:cNvSpPr>
          <p:nvPr>
            <p:ph type="ftr" sz="quarter" idx="11"/>
          </p:nvPr>
        </p:nvSpPr>
        <p:spPr bwMode="auto">
          <a:xfrm>
            <a:off x="428625" y="6143625"/>
            <a:ext cx="8286750" cy="577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ja-JP" altLang="es-EC" sz="800" dirty="0" smtClean="0">
                <a:solidFill>
                  <a:srgbClr val="00206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在エクアドル日本国大使館、草の根・人間の安全保障無償資金協力</a:t>
            </a:r>
            <a:endParaRPr lang="es-EC" altLang="ja-JP" sz="800" dirty="0" smtClean="0">
              <a:solidFill>
                <a:srgbClr val="002060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eaLnBrk="1" hangingPunct="1"/>
            <a:r>
              <a:rPr lang="es-EC" altLang="ja-JP" sz="800" dirty="0" smtClean="0">
                <a:solidFill>
                  <a:srgbClr val="00206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Tel: 02 2278 700 (ext. 125, 126), email: apc@qi.mofa.go.jp, Web: http://www.ec.emb-japan.go.jp</a:t>
            </a:r>
          </a:p>
        </p:txBody>
      </p:sp>
      <p:pic>
        <p:nvPicPr>
          <p:cNvPr id="16" name="18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075" y="6021388"/>
            <a:ext cx="671513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324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2024</TotalTime>
  <Words>96</Words>
  <Application>Microsoft Office PowerPoint</Application>
  <PresentationFormat>Presentación en pantalla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Tema de Office</vt:lpstr>
      <vt:lpstr>対エクアドル草の根・人間の安全保障無償資金協力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Asistencia Financiera No Reembolsable para Proyectos Comunitarios de Seguridad Humana en Ecuador</dc:title>
  <dc:creator>HANZAWA NOBUE</dc:creator>
  <cp:lastModifiedBy>MASUBUCHI YUTAKA</cp:lastModifiedBy>
  <cp:revision>129</cp:revision>
  <dcterms:created xsi:type="dcterms:W3CDTF">2013-04-17T15:44:34Z</dcterms:created>
  <dcterms:modified xsi:type="dcterms:W3CDTF">2017-11-08T14:06:05Z</dcterms:modified>
</cp:coreProperties>
</file>